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Montserrat"/>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jxCRqOhqFGHMeWWTnI8cOj0zAd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6.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8.xml"/><Relationship Id="rId44" Type="http://schemas.openxmlformats.org/officeDocument/2006/relationships/font" Target="fonts/Lato-italic.fntdata"/><Relationship Id="rId21" Type="http://schemas.openxmlformats.org/officeDocument/2006/relationships/slide" Target="slides/slide17.xml"/><Relationship Id="rId43" Type="http://schemas.openxmlformats.org/officeDocument/2006/relationships/font" Target="fonts/Lato-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Montserrat-bold.fntdata"/><Relationship Id="rId16" Type="http://schemas.openxmlformats.org/officeDocument/2006/relationships/slide" Target="slides/slide12.xml"/><Relationship Id="rId38" Type="http://schemas.openxmlformats.org/officeDocument/2006/relationships/font" Target="fonts/Montserra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dd43b4ba0_2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dd43b4ba0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dd43b4ba0_2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dd43b4ba0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dd43b4ba0_2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dd43b4ba0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dd43b4ba0_2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dd43b4ba0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dd43b4ba0_2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dd43b4ba0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dd43b4ba0_2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dd43b4ba0_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dd43b4ba0_2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dd43b4ba0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dd43b4ba0_2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dd43b4ba0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d43b4ba0_2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d43b4ba0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dd43b4ba0_2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dd43b4ba0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dd43b4ba0_2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dd43b4ba0_2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dd43b4ba0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dd43b4ba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d43b4ba0_4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d43b4ba0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dd43b4ba0_4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dd43b4ba0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dd43b4ba0_4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dd43b4ba0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d43b4ba0_4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d43b4ba0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d43b4ba0_2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d43b4ba0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dd43b4ba0_2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dd43b4ba0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dd43b4ba0_2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dd43b4ba0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dd43b4ba0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dd43b4ba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dd43b4ba0_4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dd43b4ba0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dd43b4ba0_2_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dd43b4ba0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dd43b4ba0_2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dd43b4ba0_2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dd43b4ba0_2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dd43b4ba0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dd43b4ba0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add43b4ba0_2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dd43b4ba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dd43b4b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add43b4ba0_2_4"/>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gadd43b4ba0_2_4"/>
          <p:cNvGrpSpPr/>
          <p:nvPr/>
        </p:nvGrpSpPr>
        <p:grpSpPr>
          <a:xfrm>
            <a:off x="0" y="654"/>
            <a:ext cx="6871435" cy="6845694"/>
            <a:chOff x="0" y="75"/>
            <a:chExt cx="5153705" cy="5152950"/>
          </a:xfrm>
        </p:grpSpPr>
        <p:sp>
          <p:nvSpPr>
            <p:cNvPr id="12" name="Google Shape;12;gadd43b4ba0_2_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add43b4ba0_2_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 name="Google Shape;14;gadd43b4ba0_2_4"/>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gadd43b4ba0_2_4"/>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 name="Google Shape;16;gadd43b4ba0_2_4"/>
          <p:cNvSpPr txBox="1"/>
          <p:nvPr>
            <p:ph type="ctrTitle"/>
          </p:nvPr>
        </p:nvSpPr>
        <p:spPr>
          <a:xfrm>
            <a:off x="4716200" y="2104533"/>
            <a:ext cx="6690000" cy="2105100"/>
          </a:xfrm>
          <a:prstGeom prst="rect">
            <a:avLst/>
          </a:prstGeom>
        </p:spPr>
        <p:txBody>
          <a:bodyPr anchorCtr="0" anchor="t" bIns="121900" lIns="121900" spcFirstLastPara="1" rIns="121900" wrap="square" tIns="12190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17" name="Google Shape;17;gadd43b4ba0_2_4"/>
          <p:cNvSpPr txBox="1"/>
          <p:nvPr>
            <p:ph idx="1" type="subTitle"/>
          </p:nvPr>
        </p:nvSpPr>
        <p:spPr>
          <a:xfrm>
            <a:off x="6778600" y="5233233"/>
            <a:ext cx="4627500" cy="6747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8" name="Google Shape;18;gadd43b4ba0_2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gadd43b4ba0_2_100"/>
          <p:cNvGrpSpPr/>
          <p:nvPr/>
        </p:nvGrpSpPr>
        <p:grpSpPr>
          <a:xfrm>
            <a:off x="5875053" y="0"/>
            <a:ext cx="6316642" cy="6857248"/>
            <a:chOff x="4406400" y="0"/>
            <a:chExt cx="4737600" cy="5143065"/>
          </a:xfrm>
        </p:grpSpPr>
        <p:sp>
          <p:nvSpPr>
            <p:cNvPr id="107" name="Google Shape;107;gadd43b4ba0_2_100"/>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gadd43b4ba0_2_10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gadd43b4ba0_2_100"/>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gadd43b4ba0_2_10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gadd43b4ba0_2_10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add43b4ba0_2_10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gadd43b4ba0_2_10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gadd43b4ba0_2_100"/>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gadd43b4ba0_2_10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add43b4ba0_2_10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add43b4ba0_2_100"/>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gadd43b4ba0_2_10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gadd43b4ba0_2_100"/>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add43b4ba0_2_10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add43b4ba0_2_10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gadd43b4ba0_2_1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gadd43b4ba0_2_10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add43b4ba0_2_100"/>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 name="Google Shape;125;gadd43b4ba0_2_100"/>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gadd43b4ba0_2_100"/>
          <p:cNvSpPr txBox="1"/>
          <p:nvPr>
            <p:ph idx="1" type="body"/>
          </p:nvPr>
        </p:nvSpPr>
        <p:spPr>
          <a:xfrm>
            <a:off x="1098467" y="3524166"/>
            <a:ext cx="6368100" cy="16251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27" name="Google Shape;127;gadd43b4ba0_2_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gadd43b4ba0_2_1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gadd43b4ba0_2_1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2" name="Google Shape;132;gadd43b4ba0_2_1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133" name="Google Shape;133;gadd43b4ba0_2_1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gadd43b4ba0_2_1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gadd43b4ba0_2_1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gadd43b4ba0_2_14"/>
          <p:cNvGrpSpPr/>
          <p:nvPr/>
        </p:nvGrpSpPr>
        <p:grpSpPr>
          <a:xfrm>
            <a:off x="5875053" y="0"/>
            <a:ext cx="6316642" cy="6857248"/>
            <a:chOff x="4406400" y="0"/>
            <a:chExt cx="4737600" cy="5143065"/>
          </a:xfrm>
        </p:grpSpPr>
        <p:sp>
          <p:nvSpPr>
            <p:cNvPr id="21" name="Google Shape;21;gadd43b4ba0_2_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gadd43b4ba0_2_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gadd43b4ba0_2_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gadd43b4ba0_2_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add43b4ba0_2_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add43b4ba0_2_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add43b4ba0_2_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add43b4ba0_2_14"/>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add43b4ba0_2_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add43b4ba0_2_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add43b4ba0_2_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add43b4ba0_2_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gadd43b4ba0_2_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add43b4ba0_2_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add43b4ba0_2_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gadd43b4ba0_2_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add43b4ba0_2_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add43b4ba0_2_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 name="Google Shape;39;gadd43b4ba0_2_14"/>
          <p:cNvSpPr txBox="1"/>
          <p:nvPr>
            <p:ph type="title"/>
          </p:nvPr>
        </p:nvSpPr>
        <p:spPr>
          <a:xfrm>
            <a:off x="1098467" y="2737333"/>
            <a:ext cx="6116100" cy="1531500"/>
          </a:xfrm>
          <a:prstGeom prst="rect">
            <a:avLst/>
          </a:prstGeom>
        </p:spPr>
        <p:txBody>
          <a:bodyPr anchorCtr="0" anchor="ctr"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0" name="Google Shape;40;gadd43b4ba0_2_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gadd43b4ba0_2_36"/>
          <p:cNvGrpSpPr/>
          <p:nvPr/>
        </p:nvGrpSpPr>
        <p:grpSpPr>
          <a:xfrm>
            <a:off x="0" y="507989"/>
            <a:ext cx="1383765" cy="1355016"/>
            <a:chOff x="0" y="381001"/>
            <a:chExt cx="1037850" cy="1016287"/>
          </a:xfrm>
        </p:grpSpPr>
        <p:sp>
          <p:nvSpPr>
            <p:cNvPr id="43" name="Google Shape;43;gadd43b4ba0_2_3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add43b4ba0_2_3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gadd43b4ba0_2_36"/>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6" name="Google Shape;46;gadd43b4ba0_2_36"/>
          <p:cNvSpPr txBox="1"/>
          <p:nvPr>
            <p:ph idx="1" type="body"/>
          </p:nvPr>
        </p:nvSpPr>
        <p:spPr>
          <a:xfrm>
            <a:off x="1730000" y="2090067"/>
            <a:ext cx="9385200" cy="38817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47" name="Google Shape;47;gadd43b4ba0_2_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gadd43b4ba0_2_43"/>
          <p:cNvGrpSpPr/>
          <p:nvPr/>
        </p:nvGrpSpPr>
        <p:grpSpPr>
          <a:xfrm>
            <a:off x="0" y="507989"/>
            <a:ext cx="1383765" cy="1355016"/>
            <a:chOff x="0" y="381001"/>
            <a:chExt cx="1037850" cy="1016287"/>
          </a:xfrm>
        </p:grpSpPr>
        <p:sp>
          <p:nvSpPr>
            <p:cNvPr id="50" name="Google Shape;50;gadd43b4ba0_2_43"/>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add43b4ba0_2_43"/>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gadd43b4ba0_2_43"/>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3" name="Google Shape;53;gadd43b4ba0_2_43"/>
          <p:cNvSpPr txBox="1"/>
          <p:nvPr>
            <p:ph idx="1" type="body"/>
          </p:nvPr>
        </p:nvSpPr>
        <p:spPr>
          <a:xfrm>
            <a:off x="1730000" y="2090067"/>
            <a:ext cx="4537500" cy="38817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54" name="Google Shape;54;gadd43b4ba0_2_43"/>
          <p:cNvSpPr txBox="1"/>
          <p:nvPr>
            <p:ph idx="2" type="body"/>
          </p:nvPr>
        </p:nvSpPr>
        <p:spPr>
          <a:xfrm>
            <a:off x="6577628" y="2090067"/>
            <a:ext cx="4537500" cy="38817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55" name="Google Shape;55;gadd43b4ba0_2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gadd43b4ba0_2_51"/>
          <p:cNvGrpSpPr/>
          <p:nvPr/>
        </p:nvGrpSpPr>
        <p:grpSpPr>
          <a:xfrm>
            <a:off x="0" y="507989"/>
            <a:ext cx="1383765" cy="1355016"/>
            <a:chOff x="0" y="381001"/>
            <a:chExt cx="1037850" cy="1016287"/>
          </a:xfrm>
        </p:grpSpPr>
        <p:sp>
          <p:nvSpPr>
            <p:cNvPr id="58" name="Google Shape;58;gadd43b4ba0_2_51"/>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gadd43b4ba0_2_51"/>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 name="Google Shape;60;gadd43b4ba0_2_51"/>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1" name="Google Shape;61;gadd43b4ba0_2_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gadd43b4ba0_2_57"/>
          <p:cNvGrpSpPr/>
          <p:nvPr/>
        </p:nvGrpSpPr>
        <p:grpSpPr>
          <a:xfrm>
            <a:off x="0" y="507989"/>
            <a:ext cx="1383765" cy="1355016"/>
            <a:chOff x="0" y="381001"/>
            <a:chExt cx="1037850" cy="1016287"/>
          </a:xfrm>
        </p:grpSpPr>
        <p:sp>
          <p:nvSpPr>
            <p:cNvPr id="64" name="Google Shape;64;gadd43b4ba0_2_5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add43b4ba0_2_5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gadd43b4ba0_2_57"/>
          <p:cNvSpPr txBox="1"/>
          <p:nvPr>
            <p:ph type="title"/>
          </p:nvPr>
        </p:nvSpPr>
        <p:spPr>
          <a:xfrm>
            <a:off x="1730000" y="525000"/>
            <a:ext cx="5065200" cy="19908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7" name="Google Shape;67;gadd43b4ba0_2_57"/>
          <p:cNvSpPr txBox="1"/>
          <p:nvPr>
            <p:ph idx="1" type="body"/>
          </p:nvPr>
        </p:nvSpPr>
        <p:spPr>
          <a:xfrm>
            <a:off x="1730000" y="2630067"/>
            <a:ext cx="5065200" cy="32211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68" name="Google Shape;68;gadd43b4ba0_2_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gadd43b4ba0_2_64"/>
          <p:cNvGrpSpPr/>
          <p:nvPr/>
        </p:nvGrpSpPr>
        <p:grpSpPr>
          <a:xfrm>
            <a:off x="5875053" y="0"/>
            <a:ext cx="6316642" cy="6857829"/>
            <a:chOff x="4406400" y="0"/>
            <a:chExt cx="4737600" cy="5143500"/>
          </a:xfrm>
        </p:grpSpPr>
        <p:sp>
          <p:nvSpPr>
            <p:cNvPr id="71" name="Google Shape;71;gadd43b4ba0_2_64"/>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gadd43b4ba0_2_64"/>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add43b4ba0_2_64"/>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add43b4ba0_2_6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gadd43b4ba0_2_64"/>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add43b4ba0_2_64"/>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add43b4ba0_2_64"/>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add43b4ba0_2_64"/>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add43b4ba0_2_6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add43b4ba0_2_64"/>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add43b4ba0_2_64"/>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add43b4ba0_2_64"/>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add43b4ba0_2_64"/>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add43b4ba0_2_6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add43b4ba0_2_64"/>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gadd43b4ba0_2_64"/>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add43b4ba0_2_64"/>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gadd43b4ba0_2_64"/>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 name="Google Shape;89;gadd43b4ba0_2_64"/>
          <p:cNvSpPr txBox="1"/>
          <p:nvPr>
            <p:ph type="title"/>
          </p:nvPr>
        </p:nvSpPr>
        <p:spPr>
          <a:xfrm>
            <a:off x="1098467" y="1155700"/>
            <a:ext cx="6116100" cy="4694700"/>
          </a:xfrm>
          <a:prstGeom prst="rect">
            <a:avLst/>
          </a:prstGeom>
        </p:spPr>
        <p:txBody>
          <a:bodyPr anchorCtr="0" anchor="ctr"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0" name="Google Shape;90;gadd43b4ba0_2_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gadd43b4ba0_2_86"/>
          <p:cNvGrpSpPr/>
          <p:nvPr/>
        </p:nvGrpSpPr>
        <p:grpSpPr>
          <a:xfrm>
            <a:off x="0" y="507989"/>
            <a:ext cx="1383765" cy="1355016"/>
            <a:chOff x="0" y="381001"/>
            <a:chExt cx="1037850" cy="1016287"/>
          </a:xfrm>
        </p:grpSpPr>
        <p:sp>
          <p:nvSpPr>
            <p:cNvPr id="93" name="Google Shape;93;gadd43b4ba0_2_8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gadd43b4ba0_2_8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gadd43b4ba0_2_86"/>
          <p:cNvSpPr txBox="1"/>
          <p:nvPr>
            <p:ph type="title"/>
          </p:nvPr>
        </p:nvSpPr>
        <p:spPr>
          <a:xfrm>
            <a:off x="1730000" y="2211100"/>
            <a:ext cx="4048500" cy="23355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96" name="Google Shape;96;gadd43b4ba0_2_86"/>
          <p:cNvSpPr txBox="1"/>
          <p:nvPr>
            <p:ph idx="1" type="subTitle"/>
          </p:nvPr>
        </p:nvSpPr>
        <p:spPr>
          <a:xfrm>
            <a:off x="1730000" y="4717333"/>
            <a:ext cx="4048500" cy="6747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97" name="Google Shape;97;gadd43b4ba0_2_86"/>
          <p:cNvSpPr txBox="1"/>
          <p:nvPr>
            <p:ph idx="2" type="body"/>
          </p:nvPr>
        </p:nvSpPr>
        <p:spPr>
          <a:xfrm>
            <a:off x="6197600" y="2262133"/>
            <a:ext cx="4902300" cy="31299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98" name="Google Shape;98;gadd43b4ba0_2_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gadd43b4ba0_2_94"/>
          <p:cNvGrpSpPr/>
          <p:nvPr/>
        </p:nvGrpSpPr>
        <p:grpSpPr>
          <a:xfrm>
            <a:off x="0" y="5504636"/>
            <a:ext cx="931877" cy="912853"/>
            <a:chOff x="0" y="3785672"/>
            <a:chExt cx="698925" cy="684657"/>
          </a:xfrm>
        </p:grpSpPr>
        <p:sp>
          <p:nvSpPr>
            <p:cNvPr id="101" name="Google Shape;101;gadd43b4ba0_2_94"/>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gadd43b4ba0_2_94"/>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gadd43b4ba0_2_94"/>
          <p:cNvSpPr txBox="1"/>
          <p:nvPr>
            <p:ph idx="1" type="body"/>
          </p:nvPr>
        </p:nvSpPr>
        <p:spPr>
          <a:xfrm>
            <a:off x="1083633" y="5740500"/>
            <a:ext cx="9248100" cy="6984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1700"/>
              <a:buNone/>
              <a:defRPr/>
            </a:lvl1pPr>
          </a:lstStyle>
          <a:p/>
        </p:txBody>
      </p:sp>
      <p:sp>
        <p:nvSpPr>
          <p:cNvPr id="104" name="Google Shape;104;gadd43b4ba0_2_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gadd43b4ba0_2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7" name="Google Shape;7;gadd43b4ba0_2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8" name="Google Shape;8;gadd43b4ba0_2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
          <p:cNvSpPr txBox="1"/>
          <p:nvPr>
            <p:ph type="ctrTitle"/>
          </p:nvPr>
        </p:nvSpPr>
        <p:spPr>
          <a:xfrm>
            <a:off x="4716200" y="2104533"/>
            <a:ext cx="6690000" cy="2105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Data Warehouse Project Presentation</a:t>
            </a:r>
            <a:endParaRPr/>
          </a:p>
        </p:txBody>
      </p:sp>
      <p:sp>
        <p:nvSpPr>
          <p:cNvPr id="141" name="Google Shape;141;p1"/>
          <p:cNvSpPr txBox="1"/>
          <p:nvPr>
            <p:ph idx="1" type="subTitle"/>
          </p:nvPr>
        </p:nvSpPr>
        <p:spPr>
          <a:xfrm>
            <a:off x="6778600" y="5233233"/>
            <a:ext cx="4627500" cy="674700"/>
          </a:xfrm>
          <a:prstGeom prst="rect">
            <a:avLst/>
          </a:prstGeom>
          <a:noFill/>
          <a:ln>
            <a:noFill/>
          </a:ln>
        </p:spPr>
        <p:txBody>
          <a:bodyPr anchorCtr="0" anchor="t" bIns="45700" lIns="91425" spcFirstLastPara="1" rIns="91425" wrap="square" tIns="45700">
            <a:normAutofit/>
          </a:bodyPr>
          <a:lstStyle/>
          <a:p>
            <a:pPr indent="0" lvl="0" marL="0" rtl="0" algn="ctr">
              <a:lnSpc>
                <a:spcPct val="80000"/>
              </a:lnSpc>
              <a:spcBef>
                <a:spcPts val="0"/>
              </a:spcBef>
              <a:spcAft>
                <a:spcPts val="0"/>
              </a:spcAft>
              <a:buClr>
                <a:schemeClr val="dk1"/>
              </a:buClr>
              <a:buSzPts val="2400"/>
              <a:buNone/>
            </a:pPr>
            <a:r>
              <a:rPr lang="en-US" sz="2400"/>
              <a:t>Team members:</a:t>
            </a:r>
            <a:endParaRPr/>
          </a:p>
          <a:p>
            <a:pPr indent="0" lvl="0" marL="0" rtl="0" algn="ctr">
              <a:lnSpc>
                <a:spcPct val="80000"/>
              </a:lnSpc>
              <a:spcBef>
                <a:spcPts val="1000"/>
              </a:spcBef>
              <a:spcAft>
                <a:spcPts val="0"/>
              </a:spcAft>
              <a:buClr>
                <a:schemeClr val="dk1"/>
              </a:buClr>
              <a:buSzPts val="2400"/>
              <a:buNone/>
            </a:pPr>
            <a:r>
              <a:rPr lang="en-US" sz="2400"/>
              <a:t>Dylan </a:t>
            </a:r>
            <a:r>
              <a:rPr lang="en-US"/>
              <a:t>D</a:t>
            </a:r>
            <a:r>
              <a:rPr lang="en-US" sz="2400"/>
              <a:t>ias</a:t>
            </a:r>
            <a:endParaRPr/>
          </a:p>
          <a:p>
            <a:pPr indent="0" lvl="0" marL="0" rtl="0" algn="ctr">
              <a:lnSpc>
                <a:spcPct val="80000"/>
              </a:lnSpc>
              <a:spcBef>
                <a:spcPts val="1000"/>
              </a:spcBef>
              <a:spcAft>
                <a:spcPts val="0"/>
              </a:spcAft>
              <a:buClr>
                <a:schemeClr val="dk1"/>
              </a:buClr>
              <a:buSzPts val="2400"/>
              <a:buNone/>
            </a:pPr>
            <a:r>
              <a:rPr lang="en-US" sz="2400"/>
              <a:t>Kunal </a:t>
            </a:r>
            <a:r>
              <a:rPr lang="en-US"/>
              <a:t>J</a:t>
            </a:r>
            <a:r>
              <a:rPr lang="en-US" sz="2400"/>
              <a:t>oshi</a:t>
            </a:r>
            <a:endParaRPr/>
          </a:p>
          <a:p>
            <a:pPr indent="0" lvl="0" marL="0" rtl="0" algn="ctr">
              <a:lnSpc>
                <a:spcPct val="80000"/>
              </a:lnSpc>
              <a:spcBef>
                <a:spcPts val="1000"/>
              </a:spcBef>
              <a:spcAft>
                <a:spcPts val="0"/>
              </a:spcAft>
              <a:buClr>
                <a:schemeClr val="dk1"/>
              </a:buClr>
              <a:buSzPts val="2400"/>
              <a:buNone/>
            </a:pPr>
            <a:r>
              <a:rPr lang="en-US" sz="2400"/>
              <a:t>Thulasi </a:t>
            </a:r>
            <a:r>
              <a:rPr lang="en-US"/>
              <a:t>A</a:t>
            </a:r>
            <a:r>
              <a:rPr lang="en-US" sz="2400"/>
              <a:t>maraneni</a:t>
            </a:r>
            <a:endParaRPr sz="2400"/>
          </a:p>
          <a:p>
            <a:pPr indent="0" lvl="0" marL="0" rtl="0" algn="ctr">
              <a:lnSpc>
                <a:spcPct val="8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add43b4ba0_2_13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SQL SCHEMA CODE</a:t>
            </a:r>
            <a:endParaRPr>
              <a:solidFill>
                <a:srgbClr val="FFFFFF"/>
              </a:solidFill>
            </a:endParaRPr>
          </a:p>
        </p:txBody>
      </p:sp>
      <p:sp>
        <p:nvSpPr>
          <p:cNvPr id="196" name="Google Shape;196;gadd43b4ba0_2_131"/>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FFFFFF"/>
                </a:solidFill>
                <a:latin typeface="Calibri"/>
                <a:ea typeface="Calibri"/>
                <a:cs typeface="Calibri"/>
                <a:sym typeface="Calibri"/>
              </a:rPr>
              <a:t>The code to create a schema with the dimensions Customer, Product, Junk, SalesDate, OrderDate and the sale_fact fact table is been created. Also, the corresponding constraints are also created that includes PRIMARY KEY, FOREIGN KEY, SURROGATE KEY, NATURAL KEY.</a:t>
            </a:r>
            <a:endParaRPr sz="1800">
              <a:solidFill>
                <a:srgbClr val="000000"/>
              </a:solidFill>
              <a:latin typeface="Calibri"/>
              <a:ea typeface="Calibri"/>
              <a:cs typeface="Calibri"/>
              <a:sym typeface="Calibri"/>
            </a:endParaRPr>
          </a:p>
          <a:p>
            <a:pPr indent="0" lvl="0" marL="0" rtl="0" algn="l">
              <a:spcBef>
                <a:spcPts val="1000"/>
              </a:spcBef>
              <a:spcAft>
                <a:spcPts val="21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add43b4ba0_2_159"/>
          <p:cNvSpPr txBox="1"/>
          <p:nvPr>
            <p:ph type="title"/>
          </p:nvPr>
        </p:nvSpPr>
        <p:spPr>
          <a:xfrm>
            <a:off x="838200" y="365125"/>
            <a:ext cx="10515600" cy="738300"/>
          </a:xfrm>
          <a:prstGeom prst="rect">
            <a:avLst/>
          </a:prstGeom>
        </p:spPr>
        <p:txBody>
          <a:bodyPr anchorCtr="0" anchor="ctr" bIns="45700" lIns="91425" spcFirstLastPara="1" rIns="91425" wrap="square" tIns="45700">
            <a:noAutofit/>
          </a:bodyPr>
          <a:lstStyle/>
          <a:p>
            <a:pPr indent="-1905" lvl="0" marL="635"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 </a:t>
            </a:r>
            <a:r>
              <a:rPr lang="en-US" sz="3000">
                <a:solidFill>
                  <a:srgbClr val="FFFFFF"/>
                </a:solidFill>
                <a:latin typeface="Calibri"/>
                <a:ea typeface="Calibri"/>
                <a:cs typeface="Calibri"/>
                <a:sym typeface="Calibri"/>
              </a:rPr>
              <a:t>Data Staging Activities - ETL (</a:t>
            </a:r>
            <a:r>
              <a:rPr lang="en-US" sz="1800">
                <a:solidFill>
                  <a:srgbClr val="FFFFFF"/>
                </a:solidFill>
                <a:latin typeface="Calibri"/>
                <a:ea typeface="Calibri"/>
                <a:cs typeface="Calibri"/>
                <a:sym typeface="Calibri"/>
              </a:rPr>
              <a:t>Includes Data Cleaning and Data Transformation Activities</a:t>
            </a:r>
            <a:r>
              <a:rPr lang="en-US" sz="3000">
                <a:solidFill>
                  <a:srgbClr val="FFFFFF"/>
                </a:solidFill>
                <a:latin typeface="Calibri"/>
                <a:ea typeface="Calibri"/>
                <a:cs typeface="Calibri"/>
                <a:sym typeface="Calibri"/>
              </a:rPr>
              <a:t>)</a:t>
            </a:r>
            <a:endParaRPr sz="5100">
              <a:solidFill>
                <a:srgbClr val="FFFFFF"/>
              </a:solidFill>
              <a:latin typeface="Calibri"/>
              <a:ea typeface="Calibri"/>
              <a:cs typeface="Calibri"/>
              <a:sym typeface="Calibri"/>
            </a:endParaRPr>
          </a:p>
        </p:txBody>
      </p:sp>
      <p:sp>
        <p:nvSpPr>
          <p:cNvPr id="202" name="Google Shape;202;gadd43b4ba0_2_159"/>
          <p:cNvSpPr txBox="1"/>
          <p:nvPr>
            <p:ph idx="1" type="body"/>
          </p:nvPr>
        </p:nvSpPr>
        <p:spPr>
          <a:xfrm>
            <a:off x="128050" y="1055925"/>
            <a:ext cx="4340100" cy="5684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t>Customer Dimensional KTR:</a:t>
            </a:r>
            <a:endParaRPr b="1" sz="1800"/>
          </a:p>
          <a:p>
            <a:pPr indent="0" lvl="0" marL="0" rtl="0" algn="l">
              <a:spcBef>
                <a:spcPts val="2100"/>
              </a:spcBef>
              <a:spcAft>
                <a:spcPts val="0"/>
              </a:spcAft>
              <a:buNone/>
            </a:pPr>
            <a:r>
              <a:rPr lang="en-US" sz="1600" u="sng">
                <a:latin typeface="Calibri"/>
                <a:ea typeface="Calibri"/>
                <a:cs typeface="Calibri"/>
                <a:sym typeface="Calibri"/>
              </a:rPr>
              <a:t>Cleansed: </a:t>
            </a:r>
            <a:r>
              <a:rPr lang="en-US" sz="1600">
                <a:latin typeface="Calibri"/>
                <a:ea typeface="Calibri"/>
                <a:cs typeface="Calibri"/>
                <a:sym typeface="Calibri"/>
              </a:rPr>
              <a:t>Address, Name, CustType, TYPENAME.</a:t>
            </a:r>
            <a:endParaRPr sz="1600">
              <a:latin typeface="Calibri"/>
              <a:ea typeface="Calibri"/>
              <a:cs typeface="Calibri"/>
              <a:sym typeface="Calibri"/>
            </a:endParaRPr>
          </a:p>
          <a:p>
            <a:pPr indent="0" lvl="0" marL="0" rtl="0" algn="l">
              <a:spcBef>
                <a:spcPts val="2100"/>
              </a:spcBef>
              <a:spcAft>
                <a:spcPts val="0"/>
              </a:spcAft>
              <a:buNone/>
            </a:pPr>
            <a:r>
              <a:rPr lang="en-US" sz="1600" u="sng">
                <a:latin typeface="Calibri"/>
                <a:ea typeface="Calibri"/>
                <a:cs typeface="Calibri"/>
                <a:sym typeface="Calibri"/>
              </a:rPr>
              <a:t>Standardized and made </a:t>
            </a:r>
            <a:r>
              <a:rPr lang="en-US" sz="1600" u="sng">
                <a:latin typeface="Calibri"/>
                <a:ea typeface="Calibri"/>
                <a:cs typeface="Calibri"/>
                <a:sym typeface="Calibri"/>
              </a:rPr>
              <a:t>consistent</a:t>
            </a:r>
            <a:r>
              <a:rPr lang="en-US" sz="1600" u="sng">
                <a:latin typeface="Calibri"/>
                <a:ea typeface="Calibri"/>
                <a:cs typeface="Calibri"/>
                <a:sym typeface="Calibri"/>
              </a:rPr>
              <a:t>:</a:t>
            </a:r>
            <a:endParaRPr sz="1600" u="sng">
              <a:latin typeface="Calibri"/>
              <a:ea typeface="Calibri"/>
              <a:cs typeface="Calibri"/>
              <a:sym typeface="Calibri"/>
            </a:endParaRPr>
          </a:p>
          <a:p>
            <a:pPr indent="0" lvl="0" marL="0" rtl="0" algn="l">
              <a:spcBef>
                <a:spcPts val="2100"/>
              </a:spcBef>
              <a:spcAft>
                <a:spcPts val="0"/>
              </a:spcAft>
              <a:buNone/>
            </a:pPr>
            <a:r>
              <a:rPr lang="en-US" sz="1600">
                <a:latin typeface="Calibri"/>
                <a:ea typeface="Calibri"/>
                <a:cs typeface="Calibri"/>
                <a:sym typeface="Calibri"/>
              </a:rPr>
              <a:t>state, city, zip code.</a:t>
            </a:r>
            <a:endParaRPr sz="1600">
              <a:latin typeface="Calibri"/>
              <a:ea typeface="Calibri"/>
              <a:cs typeface="Calibri"/>
              <a:sym typeface="Calibri"/>
            </a:endParaRPr>
          </a:p>
          <a:p>
            <a:pPr indent="0" lvl="0" marL="0" rtl="0" algn="l">
              <a:spcBef>
                <a:spcPts val="2100"/>
              </a:spcBef>
              <a:spcAft>
                <a:spcPts val="2100"/>
              </a:spcAft>
              <a:buNone/>
            </a:pPr>
            <a:r>
              <a:t/>
            </a:r>
            <a:endParaRPr sz="1600">
              <a:latin typeface="Calibri"/>
              <a:ea typeface="Calibri"/>
              <a:cs typeface="Calibri"/>
              <a:sym typeface="Calibri"/>
            </a:endParaRPr>
          </a:p>
        </p:txBody>
      </p:sp>
      <p:pic>
        <p:nvPicPr>
          <p:cNvPr id="203" name="Google Shape;203;gadd43b4ba0_2_159"/>
          <p:cNvPicPr preferRelativeResize="0"/>
          <p:nvPr/>
        </p:nvPicPr>
        <p:blipFill>
          <a:blip r:embed="rId3">
            <a:alphaModFix/>
          </a:blip>
          <a:stretch>
            <a:fillRect/>
          </a:stretch>
        </p:blipFill>
        <p:spPr>
          <a:xfrm>
            <a:off x="5615275" y="1176500"/>
            <a:ext cx="6467475" cy="549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add43b4ba0_2_252"/>
          <p:cNvSpPr txBox="1"/>
          <p:nvPr>
            <p:ph type="title"/>
          </p:nvPr>
        </p:nvSpPr>
        <p:spPr>
          <a:xfrm>
            <a:off x="838200" y="365125"/>
            <a:ext cx="10515600" cy="738300"/>
          </a:xfrm>
          <a:prstGeom prst="rect">
            <a:avLst/>
          </a:prstGeom>
        </p:spPr>
        <p:txBody>
          <a:bodyPr anchorCtr="0" anchor="ctr" bIns="45700" lIns="91425" spcFirstLastPara="1" rIns="91425" wrap="square" tIns="45700">
            <a:noAutofit/>
          </a:bodyPr>
          <a:lstStyle/>
          <a:p>
            <a:pPr indent="-1905" lvl="0" marL="635"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 </a:t>
            </a:r>
            <a:r>
              <a:rPr lang="en-US" sz="3000">
                <a:solidFill>
                  <a:srgbClr val="FFFFFF"/>
                </a:solidFill>
                <a:latin typeface="Calibri"/>
                <a:ea typeface="Calibri"/>
                <a:cs typeface="Calibri"/>
                <a:sym typeface="Calibri"/>
              </a:rPr>
              <a:t>Data Staging Activities - ETL (</a:t>
            </a:r>
            <a:r>
              <a:rPr lang="en-US" sz="1800">
                <a:solidFill>
                  <a:srgbClr val="FFFFFF"/>
                </a:solidFill>
                <a:latin typeface="Calibri"/>
                <a:ea typeface="Calibri"/>
                <a:cs typeface="Calibri"/>
                <a:sym typeface="Calibri"/>
              </a:rPr>
              <a:t>Includes Data Cleaning and Data Transformation Activities</a:t>
            </a:r>
            <a:r>
              <a:rPr lang="en-US" sz="3000">
                <a:solidFill>
                  <a:srgbClr val="FFFFFF"/>
                </a:solidFill>
                <a:latin typeface="Calibri"/>
                <a:ea typeface="Calibri"/>
                <a:cs typeface="Calibri"/>
                <a:sym typeface="Calibri"/>
              </a:rPr>
              <a:t>)</a:t>
            </a:r>
            <a:endParaRPr sz="5100">
              <a:solidFill>
                <a:srgbClr val="FFFFFF"/>
              </a:solidFill>
              <a:latin typeface="Calibri"/>
              <a:ea typeface="Calibri"/>
              <a:cs typeface="Calibri"/>
              <a:sym typeface="Calibri"/>
            </a:endParaRPr>
          </a:p>
        </p:txBody>
      </p:sp>
      <p:sp>
        <p:nvSpPr>
          <p:cNvPr id="209" name="Google Shape;209;gadd43b4ba0_2_252"/>
          <p:cNvSpPr txBox="1"/>
          <p:nvPr>
            <p:ph idx="1" type="body"/>
          </p:nvPr>
        </p:nvSpPr>
        <p:spPr>
          <a:xfrm>
            <a:off x="128050" y="1055925"/>
            <a:ext cx="4340100" cy="5684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t>Product</a:t>
            </a:r>
            <a:r>
              <a:rPr b="1" lang="en-US" sz="1800"/>
              <a:t> Dimensional KTR:</a:t>
            </a:r>
            <a:endParaRPr b="1" sz="1800"/>
          </a:p>
          <a:p>
            <a:pPr indent="0" lvl="0" marL="0" rtl="0" algn="l">
              <a:spcBef>
                <a:spcPts val="2100"/>
              </a:spcBef>
              <a:spcAft>
                <a:spcPts val="0"/>
              </a:spcAft>
              <a:buNone/>
            </a:pPr>
            <a:r>
              <a:rPr lang="en-US" sz="1600" u="sng">
                <a:latin typeface="Calibri"/>
                <a:ea typeface="Calibri"/>
                <a:cs typeface="Calibri"/>
                <a:sym typeface="Calibri"/>
              </a:rPr>
              <a:t>Cleansed: </a:t>
            </a:r>
            <a:r>
              <a:rPr lang="en-US" sz="1600">
                <a:latin typeface="Calibri"/>
                <a:ea typeface="Calibri"/>
                <a:cs typeface="Calibri"/>
                <a:sym typeface="Calibri"/>
              </a:rPr>
              <a:t>Address, city, desc, SupplierName</a:t>
            </a:r>
            <a:endParaRPr sz="1600">
              <a:latin typeface="Calibri"/>
              <a:ea typeface="Calibri"/>
              <a:cs typeface="Calibri"/>
              <a:sym typeface="Calibri"/>
            </a:endParaRPr>
          </a:p>
          <a:p>
            <a:pPr indent="0" lvl="0" marL="0" rtl="0" algn="l">
              <a:spcBef>
                <a:spcPts val="2100"/>
              </a:spcBef>
              <a:spcAft>
                <a:spcPts val="0"/>
              </a:spcAft>
              <a:buNone/>
            </a:pPr>
            <a:r>
              <a:rPr lang="en-US" sz="1600" u="sng">
                <a:latin typeface="Calibri"/>
                <a:ea typeface="Calibri"/>
                <a:cs typeface="Calibri"/>
                <a:sym typeface="Calibri"/>
              </a:rPr>
              <a:t>Standardized and made consistent:</a:t>
            </a:r>
            <a:endParaRPr sz="1600" u="sng">
              <a:latin typeface="Calibri"/>
              <a:ea typeface="Calibri"/>
              <a:cs typeface="Calibri"/>
              <a:sym typeface="Calibri"/>
            </a:endParaRPr>
          </a:p>
          <a:p>
            <a:pPr indent="0" lvl="0" marL="0" rtl="0" algn="l">
              <a:spcBef>
                <a:spcPts val="2100"/>
              </a:spcBef>
              <a:spcAft>
                <a:spcPts val="0"/>
              </a:spcAft>
              <a:buNone/>
            </a:pPr>
            <a:r>
              <a:rPr lang="en-US" sz="1600">
                <a:latin typeface="Calibri"/>
                <a:ea typeface="Calibri"/>
                <a:cs typeface="Calibri"/>
                <a:sym typeface="Calibri"/>
              </a:rPr>
              <a:t>Address, city, desc, SupplierName</a:t>
            </a:r>
            <a:endParaRPr sz="1600">
              <a:latin typeface="Calibri"/>
              <a:ea typeface="Calibri"/>
              <a:cs typeface="Calibri"/>
              <a:sym typeface="Calibri"/>
            </a:endParaRPr>
          </a:p>
          <a:p>
            <a:pPr indent="0" lvl="0" marL="0" rtl="0" algn="l">
              <a:spcBef>
                <a:spcPts val="2100"/>
              </a:spcBef>
              <a:spcAft>
                <a:spcPts val="0"/>
              </a:spcAft>
              <a:buNone/>
            </a:pPr>
            <a:r>
              <a:rPr lang="en-US" sz="1600">
                <a:latin typeface="Calibri"/>
                <a:ea typeface="Calibri"/>
                <a:cs typeface="Calibri"/>
                <a:sym typeface="Calibri"/>
              </a:rPr>
              <a:t>Included supplier in the product table.</a:t>
            </a:r>
            <a:endParaRPr sz="1600">
              <a:latin typeface="Calibri"/>
              <a:ea typeface="Calibri"/>
              <a:cs typeface="Calibri"/>
              <a:sym typeface="Calibri"/>
            </a:endParaRPr>
          </a:p>
          <a:p>
            <a:pPr indent="0" lvl="0" marL="0" rtl="0" algn="l">
              <a:spcBef>
                <a:spcPts val="2100"/>
              </a:spcBef>
              <a:spcAft>
                <a:spcPts val="2100"/>
              </a:spcAft>
              <a:buNone/>
            </a:pPr>
            <a:r>
              <a:t/>
            </a:r>
            <a:endParaRPr sz="1600">
              <a:latin typeface="Calibri"/>
              <a:ea typeface="Calibri"/>
              <a:cs typeface="Calibri"/>
              <a:sym typeface="Calibri"/>
            </a:endParaRPr>
          </a:p>
        </p:txBody>
      </p:sp>
      <p:pic>
        <p:nvPicPr>
          <p:cNvPr id="210" name="Google Shape;210;gadd43b4ba0_2_252"/>
          <p:cNvPicPr preferRelativeResize="0"/>
          <p:nvPr/>
        </p:nvPicPr>
        <p:blipFill>
          <a:blip r:embed="rId3">
            <a:alphaModFix/>
          </a:blip>
          <a:stretch>
            <a:fillRect/>
          </a:stretch>
        </p:blipFill>
        <p:spPr>
          <a:xfrm>
            <a:off x="4468150" y="1289125"/>
            <a:ext cx="7614500" cy="477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add43b4ba0_2_259"/>
          <p:cNvSpPr txBox="1"/>
          <p:nvPr>
            <p:ph type="title"/>
          </p:nvPr>
        </p:nvSpPr>
        <p:spPr>
          <a:xfrm>
            <a:off x="838200" y="365125"/>
            <a:ext cx="10515600" cy="738300"/>
          </a:xfrm>
          <a:prstGeom prst="rect">
            <a:avLst/>
          </a:prstGeom>
        </p:spPr>
        <p:txBody>
          <a:bodyPr anchorCtr="0" anchor="ctr" bIns="45700" lIns="91425" spcFirstLastPara="1" rIns="91425" wrap="square" tIns="45700">
            <a:noAutofit/>
          </a:bodyPr>
          <a:lstStyle/>
          <a:p>
            <a:pPr indent="-1905" lvl="0" marL="635"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 </a:t>
            </a:r>
            <a:r>
              <a:rPr lang="en-US" sz="3000">
                <a:solidFill>
                  <a:srgbClr val="FFFFFF"/>
                </a:solidFill>
                <a:latin typeface="Calibri"/>
                <a:ea typeface="Calibri"/>
                <a:cs typeface="Calibri"/>
                <a:sym typeface="Calibri"/>
              </a:rPr>
              <a:t>Data Staging Activities - ETL (</a:t>
            </a:r>
            <a:r>
              <a:rPr lang="en-US" sz="1800">
                <a:solidFill>
                  <a:srgbClr val="FFFFFF"/>
                </a:solidFill>
                <a:latin typeface="Calibri"/>
                <a:ea typeface="Calibri"/>
                <a:cs typeface="Calibri"/>
                <a:sym typeface="Calibri"/>
              </a:rPr>
              <a:t>Includes Data Cleaning and Data Transformation Activities</a:t>
            </a:r>
            <a:r>
              <a:rPr lang="en-US" sz="3000">
                <a:solidFill>
                  <a:srgbClr val="FFFFFF"/>
                </a:solidFill>
                <a:latin typeface="Calibri"/>
                <a:ea typeface="Calibri"/>
                <a:cs typeface="Calibri"/>
                <a:sym typeface="Calibri"/>
              </a:rPr>
              <a:t>)</a:t>
            </a:r>
            <a:endParaRPr sz="5100">
              <a:solidFill>
                <a:srgbClr val="FFFFFF"/>
              </a:solidFill>
              <a:latin typeface="Calibri"/>
              <a:ea typeface="Calibri"/>
              <a:cs typeface="Calibri"/>
              <a:sym typeface="Calibri"/>
            </a:endParaRPr>
          </a:p>
        </p:txBody>
      </p:sp>
      <p:sp>
        <p:nvSpPr>
          <p:cNvPr id="216" name="Google Shape;216;gadd43b4ba0_2_259"/>
          <p:cNvSpPr txBox="1"/>
          <p:nvPr>
            <p:ph idx="1" type="body"/>
          </p:nvPr>
        </p:nvSpPr>
        <p:spPr>
          <a:xfrm>
            <a:off x="128050" y="1103425"/>
            <a:ext cx="4646100" cy="5637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t>Junk</a:t>
            </a:r>
            <a:r>
              <a:rPr b="1" lang="en-US" sz="1800"/>
              <a:t> Dimensional KTR:</a:t>
            </a:r>
            <a:endParaRPr b="1" sz="1800"/>
          </a:p>
          <a:p>
            <a:pPr indent="-1270" lvl="0" marL="0" rtl="0" algn="l">
              <a:lnSpc>
                <a:spcPct val="100000"/>
              </a:lnSpc>
              <a:spcBef>
                <a:spcPts val="2100"/>
              </a:spcBef>
              <a:spcAft>
                <a:spcPts val="0"/>
              </a:spcAft>
              <a:buNone/>
            </a:pPr>
            <a:r>
              <a:rPr lang="en-US" sz="1400">
                <a:solidFill>
                  <a:srgbClr val="FFFFFF"/>
                </a:solidFill>
                <a:latin typeface="Times New Roman"/>
                <a:ea typeface="Times New Roman"/>
                <a:cs typeface="Times New Roman"/>
                <a:sym typeface="Times New Roman"/>
              </a:rPr>
              <a:t>Only present in PECinvoice and junk is created only after PEC invoice is cleaned:</a:t>
            </a:r>
            <a:endParaRPr sz="1400">
              <a:solidFill>
                <a:srgbClr val="FFFFFF"/>
              </a:solidFill>
              <a:latin typeface="Times New Roman"/>
              <a:ea typeface="Times New Roman"/>
              <a:cs typeface="Times New Roman"/>
              <a:sym typeface="Times New Roman"/>
            </a:endParaRPr>
          </a:p>
          <a:p>
            <a:pPr indent="-1270" lvl="0" marL="0" rtl="0" algn="l">
              <a:lnSpc>
                <a:spcPct val="100000"/>
              </a:lnSpc>
              <a:spcBef>
                <a:spcPts val="0"/>
              </a:spcBef>
              <a:spcAft>
                <a:spcPts val="0"/>
              </a:spcAft>
              <a:buNone/>
            </a:pPr>
            <a:r>
              <a:rPr lang="en-US" sz="1400">
                <a:solidFill>
                  <a:srgbClr val="FFFFFF"/>
                </a:solidFill>
                <a:latin typeface="Times New Roman"/>
                <a:ea typeface="Times New Roman"/>
                <a:cs typeface="Times New Roman"/>
                <a:sym typeface="Times New Roman"/>
              </a:rPr>
              <a:t> </a:t>
            </a:r>
            <a:endParaRPr sz="1400">
              <a:solidFill>
                <a:srgbClr val="FFFFFF"/>
              </a:solidFill>
              <a:latin typeface="Times New Roman"/>
              <a:ea typeface="Times New Roman"/>
              <a:cs typeface="Times New Roman"/>
              <a:sym typeface="Times New Roman"/>
            </a:endParaRPr>
          </a:p>
          <a:p>
            <a:pPr indent="-90170" lvl="0" marL="0" rtl="0" algn="l">
              <a:lnSpc>
                <a:spcPct val="100000"/>
              </a:lnSpc>
              <a:spcBef>
                <a:spcPts val="0"/>
              </a:spcBef>
              <a:spcAft>
                <a:spcPts val="0"/>
              </a:spcAft>
              <a:buClr>
                <a:srgbClr val="FFFFFF"/>
              </a:buClr>
              <a:buSzPts val="1400"/>
              <a:buFont typeface="Times New Roman"/>
              <a:buAutoNum type="arabicPeriod"/>
            </a:pPr>
            <a:r>
              <a:rPr lang="en-US" sz="1400">
                <a:solidFill>
                  <a:srgbClr val="FFFFFF"/>
                </a:solidFill>
                <a:latin typeface="Times New Roman"/>
                <a:ea typeface="Times New Roman"/>
                <a:cs typeface="Times New Roman"/>
                <a:sym typeface="Times New Roman"/>
              </a:rPr>
              <a:t>Removed all attributes except Shipping method, order method and payment method.</a:t>
            </a:r>
            <a:endParaRPr sz="1400">
              <a:solidFill>
                <a:srgbClr val="FFFFFF"/>
              </a:solidFill>
              <a:latin typeface="Times New Roman"/>
              <a:ea typeface="Times New Roman"/>
              <a:cs typeface="Times New Roman"/>
              <a:sym typeface="Times New Roman"/>
            </a:endParaRPr>
          </a:p>
          <a:p>
            <a:pPr indent="-1270" lvl="0" marL="0" rtl="0" algn="l">
              <a:lnSpc>
                <a:spcPct val="100000"/>
              </a:lnSpc>
              <a:spcBef>
                <a:spcPts val="0"/>
              </a:spcBef>
              <a:spcAft>
                <a:spcPts val="0"/>
              </a:spcAft>
              <a:buNone/>
            </a:pPr>
            <a:r>
              <a:rPr lang="en-US" sz="1400">
                <a:solidFill>
                  <a:srgbClr val="FFFFFF"/>
                </a:solidFill>
                <a:latin typeface="Times New Roman"/>
                <a:ea typeface="Times New Roman"/>
                <a:cs typeface="Times New Roman"/>
                <a:sym typeface="Times New Roman"/>
              </a:rPr>
              <a:t> </a:t>
            </a:r>
            <a:endParaRPr sz="1400">
              <a:solidFill>
                <a:srgbClr val="FFFFFF"/>
              </a:solidFill>
              <a:latin typeface="Times New Roman"/>
              <a:ea typeface="Times New Roman"/>
              <a:cs typeface="Times New Roman"/>
              <a:sym typeface="Times New Roman"/>
            </a:endParaRPr>
          </a:p>
          <a:p>
            <a:pPr indent="-90170" lvl="0" marL="0" rtl="0" algn="l">
              <a:lnSpc>
                <a:spcPct val="100000"/>
              </a:lnSpc>
              <a:spcBef>
                <a:spcPts val="0"/>
              </a:spcBef>
              <a:spcAft>
                <a:spcPts val="0"/>
              </a:spcAft>
              <a:buClr>
                <a:srgbClr val="FFFFFF"/>
              </a:buClr>
              <a:buSzPts val="1400"/>
              <a:buFont typeface="Times New Roman"/>
              <a:buAutoNum type="arabicPeriod" startAt="2"/>
            </a:pPr>
            <a:r>
              <a:rPr lang="en-US" sz="1400">
                <a:solidFill>
                  <a:srgbClr val="FFFFFF"/>
                </a:solidFill>
                <a:latin typeface="Times New Roman"/>
                <a:ea typeface="Times New Roman"/>
                <a:cs typeface="Times New Roman"/>
                <a:sym typeface="Times New Roman"/>
              </a:rPr>
              <a:t>Sort shipping method, order method and payment method in ascending order.</a:t>
            </a:r>
            <a:endParaRPr sz="1400">
              <a:solidFill>
                <a:srgbClr val="FFFFFF"/>
              </a:solidFill>
              <a:latin typeface="Times New Roman"/>
              <a:ea typeface="Times New Roman"/>
              <a:cs typeface="Times New Roman"/>
              <a:sym typeface="Times New Roman"/>
            </a:endParaRPr>
          </a:p>
          <a:p>
            <a:pPr indent="-1270" lvl="0" marL="0" rtl="0" algn="l">
              <a:lnSpc>
                <a:spcPct val="100000"/>
              </a:lnSpc>
              <a:spcBef>
                <a:spcPts val="0"/>
              </a:spcBef>
              <a:spcAft>
                <a:spcPts val="0"/>
              </a:spcAft>
              <a:buNone/>
            </a:pPr>
            <a:r>
              <a:rPr lang="en-US" sz="1400">
                <a:solidFill>
                  <a:srgbClr val="FFFFFF"/>
                </a:solidFill>
                <a:latin typeface="Times New Roman"/>
                <a:ea typeface="Times New Roman"/>
                <a:cs typeface="Times New Roman"/>
                <a:sym typeface="Times New Roman"/>
              </a:rPr>
              <a:t> </a:t>
            </a:r>
            <a:endParaRPr sz="1400">
              <a:solidFill>
                <a:srgbClr val="FFFFFF"/>
              </a:solidFill>
              <a:latin typeface="Times New Roman"/>
              <a:ea typeface="Times New Roman"/>
              <a:cs typeface="Times New Roman"/>
              <a:sym typeface="Times New Roman"/>
            </a:endParaRPr>
          </a:p>
          <a:p>
            <a:pPr indent="-90170" lvl="0" marL="0" rtl="0" algn="l">
              <a:lnSpc>
                <a:spcPct val="100000"/>
              </a:lnSpc>
              <a:spcBef>
                <a:spcPts val="0"/>
              </a:spcBef>
              <a:spcAft>
                <a:spcPts val="0"/>
              </a:spcAft>
              <a:buClr>
                <a:srgbClr val="FFFFFF"/>
              </a:buClr>
              <a:buSzPts val="1400"/>
              <a:buFont typeface="Times New Roman"/>
              <a:buAutoNum type="arabicPeriod" startAt="3"/>
            </a:pPr>
            <a:r>
              <a:rPr lang="en-US" sz="1400">
                <a:solidFill>
                  <a:srgbClr val="FFFFFF"/>
                </a:solidFill>
                <a:latin typeface="Times New Roman"/>
                <a:ea typeface="Times New Roman"/>
                <a:cs typeface="Times New Roman"/>
                <a:sym typeface="Times New Roman"/>
              </a:rPr>
              <a:t>After removing duplicate rows so we are left with 36 records since the cardinality is 3*3*4.</a:t>
            </a:r>
            <a:endParaRPr sz="1800" u="sng">
              <a:solidFill>
                <a:srgbClr val="FFFFFF"/>
              </a:solidFill>
              <a:latin typeface="Calibri"/>
              <a:ea typeface="Calibri"/>
              <a:cs typeface="Calibri"/>
              <a:sym typeface="Calibri"/>
            </a:endParaRPr>
          </a:p>
          <a:p>
            <a:pPr indent="0" lvl="0" marL="0" rtl="0" algn="l">
              <a:spcBef>
                <a:spcPts val="1000"/>
              </a:spcBef>
              <a:spcAft>
                <a:spcPts val="2100"/>
              </a:spcAft>
              <a:buNone/>
            </a:pPr>
            <a:r>
              <a:t/>
            </a:r>
            <a:endParaRPr sz="1600">
              <a:latin typeface="Calibri"/>
              <a:ea typeface="Calibri"/>
              <a:cs typeface="Calibri"/>
              <a:sym typeface="Calibri"/>
            </a:endParaRPr>
          </a:p>
        </p:txBody>
      </p:sp>
      <p:pic>
        <p:nvPicPr>
          <p:cNvPr id="217" name="Google Shape;217;gadd43b4ba0_2_259"/>
          <p:cNvPicPr preferRelativeResize="0"/>
          <p:nvPr/>
        </p:nvPicPr>
        <p:blipFill>
          <a:blip r:embed="rId3">
            <a:alphaModFix/>
          </a:blip>
          <a:stretch>
            <a:fillRect/>
          </a:stretch>
        </p:blipFill>
        <p:spPr>
          <a:xfrm>
            <a:off x="4970750" y="1234500"/>
            <a:ext cx="7002750" cy="4763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add43b4ba0_2_266"/>
          <p:cNvSpPr txBox="1"/>
          <p:nvPr>
            <p:ph type="title"/>
          </p:nvPr>
        </p:nvSpPr>
        <p:spPr>
          <a:xfrm>
            <a:off x="838200" y="365125"/>
            <a:ext cx="10515600" cy="738300"/>
          </a:xfrm>
          <a:prstGeom prst="rect">
            <a:avLst/>
          </a:prstGeom>
        </p:spPr>
        <p:txBody>
          <a:bodyPr anchorCtr="0" anchor="ctr" bIns="45700" lIns="91425" spcFirstLastPara="1" rIns="91425" wrap="square" tIns="45700">
            <a:noAutofit/>
          </a:bodyPr>
          <a:lstStyle/>
          <a:p>
            <a:pPr indent="-1905" lvl="0" marL="635"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 </a:t>
            </a:r>
            <a:r>
              <a:rPr lang="en-US" sz="3000">
                <a:solidFill>
                  <a:srgbClr val="FFFFFF"/>
                </a:solidFill>
                <a:latin typeface="Calibri"/>
                <a:ea typeface="Calibri"/>
                <a:cs typeface="Calibri"/>
                <a:sym typeface="Calibri"/>
              </a:rPr>
              <a:t>Data Staging Activities - ETL (</a:t>
            </a:r>
            <a:r>
              <a:rPr lang="en-US" sz="1800">
                <a:solidFill>
                  <a:srgbClr val="FFFFFF"/>
                </a:solidFill>
                <a:latin typeface="Calibri"/>
                <a:ea typeface="Calibri"/>
                <a:cs typeface="Calibri"/>
                <a:sym typeface="Calibri"/>
              </a:rPr>
              <a:t>Includes Data Cleaning and Data Transformation Activities</a:t>
            </a:r>
            <a:r>
              <a:rPr lang="en-US" sz="3000">
                <a:solidFill>
                  <a:srgbClr val="FFFFFF"/>
                </a:solidFill>
                <a:latin typeface="Calibri"/>
                <a:ea typeface="Calibri"/>
                <a:cs typeface="Calibri"/>
                <a:sym typeface="Calibri"/>
              </a:rPr>
              <a:t>)</a:t>
            </a:r>
            <a:endParaRPr sz="5100">
              <a:solidFill>
                <a:srgbClr val="FFFFFF"/>
              </a:solidFill>
              <a:latin typeface="Calibri"/>
              <a:ea typeface="Calibri"/>
              <a:cs typeface="Calibri"/>
              <a:sym typeface="Calibri"/>
            </a:endParaRPr>
          </a:p>
        </p:txBody>
      </p:sp>
      <p:sp>
        <p:nvSpPr>
          <p:cNvPr id="223" name="Google Shape;223;gadd43b4ba0_2_266"/>
          <p:cNvSpPr txBox="1"/>
          <p:nvPr>
            <p:ph idx="1" type="body"/>
          </p:nvPr>
        </p:nvSpPr>
        <p:spPr>
          <a:xfrm>
            <a:off x="128050" y="1103425"/>
            <a:ext cx="4646100" cy="5637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solidFill>
                  <a:srgbClr val="FFFFFF"/>
                </a:solidFill>
              </a:rPr>
              <a:t>SalesDate</a:t>
            </a:r>
            <a:r>
              <a:rPr b="1" lang="en-US" sz="1800">
                <a:solidFill>
                  <a:srgbClr val="FFFFFF"/>
                </a:solidFill>
              </a:rPr>
              <a:t> Dimensional KTR:</a:t>
            </a:r>
            <a:endParaRPr b="1" sz="1800">
              <a:solidFill>
                <a:srgbClr val="FFFFFF"/>
              </a:solidFill>
            </a:endParaRPr>
          </a:p>
          <a:p>
            <a:pPr indent="0" lvl="0" marL="0" rtl="0" algn="l">
              <a:lnSpc>
                <a:spcPct val="100000"/>
              </a:lnSpc>
              <a:spcBef>
                <a:spcPts val="2100"/>
              </a:spcBef>
              <a:spcAft>
                <a:spcPts val="0"/>
              </a:spcAft>
              <a:buNone/>
            </a:pPr>
            <a:r>
              <a:rPr lang="en-US" sz="1200">
                <a:solidFill>
                  <a:srgbClr val="FFFFFF"/>
                </a:solidFill>
                <a:latin typeface="Times New Roman"/>
                <a:ea typeface="Times New Roman"/>
                <a:cs typeface="Times New Roman"/>
                <a:sym typeface="Times New Roman"/>
              </a:rPr>
              <a:t>TPCW, TPCE, PEC:</a:t>
            </a:r>
            <a:endParaRPr b="1"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1. Remove all the attributes except Sales Date</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2. Sort Sales Date in ascending order.</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3. Remove Duplicated values using unique rows.</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4. Calculated the following values for Year, Quarter, Month, Week, Day, FiscalYear, FiscalQuarter, FiscalMonth, FiscalWeek, FiscalDay,</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5. According to the business constraints, the fiscal year, fiscal month, fiscal week and the fiscal day is modified.</a:t>
            </a:r>
            <a:endParaRPr sz="1400">
              <a:solidFill>
                <a:srgbClr val="FFFFFF"/>
              </a:solidFill>
              <a:latin typeface="Times New Roman"/>
              <a:ea typeface="Times New Roman"/>
              <a:cs typeface="Times New Roman"/>
              <a:sym typeface="Times New Roman"/>
            </a:endParaRPr>
          </a:p>
          <a:p>
            <a:pPr indent="0" lvl="0" marL="0" rtl="0" algn="l">
              <a:spcBef>
                <a:spcPts val="1000"/>
              </a:spcBef>
              <a:spcAft>
                <a:spcPts val="2100"/>
              </a:spcAft>
              <a:buNone/>
            </a:pPr>
            <a:r>
              <a:t/>
            </a:r>
            <a:endParaRPr sz="1600">
              <a:solidFill>
                <a:srgbClr val="FFFFFF"/>
              </a:solidFill>
              <a:latin typeface="Calibri"/>
              <a:ea typeface="Calibri"/>
              <a:cs typeface="Calibri"/>
              <a:sym typeface="Calibri"/>
            </a:endParaRPr>
          </a:p>
        </p:txBody>
      </p:sp>
      <p:pic>
        <p:nvPicPr>
          <p:cNvPr id="224" name="Google Shape;224;gadd43b4ba0_2_266"/>
          <p:cNvPicPr preferRelativeResize="0"/>
          <p:nvPr/>
        </p:nvPicPr>
        <p:blipFill>
          <a:blip r:embed="rId3">
            <a:alphaModFix/>
          </a:blip>
          <a:stretch>
            <a:fillRect/>
          </a:stretch>
        </p:blipFill>
        <p:spPr>
          <a:xfrm>
            <a:off x="5101850" y="1331450"/>
            <a:ext cx="6882601" cy="4884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add43b4ba0_2_273"/>
          <p:cNvSpPr txBox="1"/>
          <p:nvPr>
            <p:ph type="title"/>
          </p:nvPr>
        </p:nvSpPr>
        <p:spPr>
          <a:xfrm>
            <a:off x="838200" y="365125"/>
            <a:ext cx="10515600" cy="738300"/>
          </a:xfrm>
          <a:prstGeom prst="rect">
            <a:avLst/>
          </a:prstGeom>
        </p:spPr>
        <p:txBody>
          <a:bodyPr anchorCtr="0" anchor="ctr" bIns="45700" lIns="91425" spcFirstLastPara="1" rIns="91425" wrap="square" tIns="45700">
            <a:noAutofit/>
          </a:bodyPr>
          <a:lstStyle/>
          <a:p>
            <a:pPr indent="-1905" lvl="0" marL="635"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 </a:t>
            </a:r>
            <a:r>
              <a:rPr lang="en-US" sz="3000">
                <a:solidFill>
                  <a:srgbClr val="FFFFFF"/>
                </a:solidFill>
                <a:latin typeface="Calibri"/>
                <a:ea typeface="Calibri"/>
                <a:cs typeface="Calibri"/>
                <a:sym typeface="Calibri"/>
              </a:rPr>
              <a:t>Data Staging Activities - ETL (</a:t>
            </a:r>
            <a:r>
              <a:rPr lang="en-US" sz="1800">
                <a:solidFill>
                  <a:srgbClr val="FFFFFF"/>
                </a:solidFill>
                <a:latin typeface="Calibri"/>
                <a:ea typeface="Calibri"/>
                <a:cs typeface="Calibri"/>
                <a:sym typeface="Calibri"/>
              </a:rPr>
              <a:t>Includes Data Cleaning and Data Transformation Activities</a:t>
            </a:r>
            <a:r>
              <a:rPr lang="en-US" sz="3000">
                <a:solidFill>
                  <a:srgbClr val="FFFFFF"/>
                </a:solidFill>
                <a:latin typeface="Calibri"/>
                <a:ea typeface="Calibri"/>
                <a:cs typeface="Calibri"/>
                <a:sym typeface="Calibri"/>
              </a:rPr>
              <a:t>)</a:t>
            </a:r>
            <a:endParaRPr sz="5100">
              <a:solidFill>
                <a:srgbClr val="FFFFFF"/>
              </a:solidFill>
              <a:latin typeface="Calibri"/>
              <a:ea typeface="Calibri"/>
              <a:cs typeface="Calibri"/>
              <a:sym typeface="Calibri"/>
            </a:endParaRPr>
          </a:p>
        </p:txBody>
      </p:sp>
      <p:sp>
        <p:nvSpPr>
          <p:cNvPr id="230" name="Google Shape;230;gadd43b4ba0_2_273"/>
          <p:cNvSpPr txBox="1"/>
          <p:nvPr>
            <p:ph idx="1" type="body"/>
          </p:nvPr>
        </p:nvSpPr>
        <p:spPr>
          <a:xfrm>
            <a:off x="128050" y="1103425"/>
            <a:ext cx="4646100" cy="5637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solidFill>
                  <a:srgbClr val="FFFFFF"/>
                </a:solidFill>
              </a:rPr>
              <a:t>Order</a:t>
            </a:r>
            <a:r>
              <a:rPr b="1" lang="en-US" sz="1800">
                <a:solidFill>
                  <a:srgbClr val="FFFFFF"/>
                </a:solidFill>
              </a:rPr>
              <a:t>Date Dimensional KTR:</a:t>
            </a:r>
            <a:endParaRPr b="1" sz="1800">
              <a:solidFill>
                <a:srgbClr val="FFFFFF"/>
              </a:solidFill>
            </a:endParaRPr>
          </a:p>
          <a:p>
            <a:pPr indent="0" lvl="0" marL="0" rtl="0" algn="l">
              <a:lnSpc>
                <a:spcPct val="100000"/>
              </a:lnSpc>
              <a:spcBef>
                <a:spcPts val="2100"/>
              </a:spcBef>
              <a:spcAft>
                <a:spcPts val="0"/>
              </a:spcAft>
              <a:buNone/>
            </a:pPr>
            <a:r>
              <a:rPr lang="en-US" sz="1200">
                <a:solidFill>
                  <a:srgbClr val="FFFFFF"/>
                </a:solidFill>
                <a:latin typeface="Times New Roman"/>
                <a:ea typeface="Times New Roman"/>
                <a:cs typeface="Times New Roman"/>
                <a:sym typeface="Times New Roman"/>
              </a:rPr>
              <a:t>TPCW, TPCE, PEC:</a:t>
            </a:r>
            <a:endParaRPr b="1"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1. Remove all the attributes except Sales Date</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2. Sort Order Date in ascending order.</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3. Remove Duplicated values using unique rows.</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4. Calculated the following values for Year, Quarter, Month, Week, Day, FiscalYear, FiscalQuarter, FiscalMonth, FiscalWeek, FiscalDay,</a:t>
            </a:r>
            <a:endParaRPr sz="1200">
              <a:solidFill>
                <a:srgbClr val="FFFFFF"/>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200">
                <a:solidFill>
                  <a:srgbClr val="FFFFFF"/>
                </a:solidFill>
                <a:latin typeface="Times New Roman"/>
                <a:ea typeface="Times New Roman"/>
                <a:cs typeface="Times New Roman"/>
                <a:sym typeface="Times New Roman"/>
              </a:rPr>
              <a:t>5. According to the business constraints, the fiscal year, fiscal month, fiscal week and the fiscal day is modified.</a:t>
            </a:r>
            <a:endParaRPr sz="1400">
              <a:solidFill>
                <a:srgbClr val="FFFFFF"/>
              </a:solidFill>
              <a:latin typeface="Times New Roman"/>
              <a:ea typeface="Times New Roman"/>
              <a:cs typeface="Times New Roman"/>
              <a:sym typeface="Times New Roman"/>
            </a:endParaRPr>
          </a:p>
          <a:p>
            <a:pPr indent="0" lvl="0" marL="0" rtl="0" algn="l">
              <a:spcBef>
                <a:spcPts val="1000"/>
              </a:spcBef>
              <a:spcAft>
                <a:spcPts val="2100"/>
              </a:spcAft>
              <a:buNone/>
            </a:pPr>
            <a:r>
              <a:t/>
            </a:r>
            <a:endParaRPr sz="1600">
              <a:solidFill>
                <a:srgbClr val="FFFFFF"/>
              </a:solidFill>
              <a:latin typeface="Calibri"/>
              <a:ea typeface="Calibri"/>
              <a:cs typeface="Calibri"/>
              <a:sym typeface="Calibri"/>
            </a:endParaRPr>
          </a:p>
        </p:txBody>
      </p:sp>
      <p:pic>
        <p:nvPicPr>
          <p:cNvPr id="231" name="Google Shape;231;gadd43b4ba0_2_273"/>
          <p:cNvPicPr preferRelativeResize="0"/>
          <p:nvPr/>
        </p:nvPicPr>
        <p:blipFill>
          <a:blip r:embed="rId3">
            <a:alphaModFix/>
          </a:blip>
          <a:stretch>
            <a:fillRect/>
          </a:stretch>
        </p:blipFill>
        <p:spPr>
          <a:xfrm>
            <a:off x="4850575" y="1337475"/>
            <a:ext cx="7199400" cy="452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add43b4ba0_2_234"/>
          <p:cNvSpPr txBox="1"/>
          <p:nvPr>
            <p:ph type="title"/>
          </p:nvPr>
        </p:nvSpPr>
        <p:spPr>
          <a:xfrm>
            <a:off x="838200" y="365125"/>
            <a:ext cx="10515600" cy="738300"/>
          </a:xfrm>
          <a:prstGeom prst="rect">
            <a:avLst/>
          </a:prstGeom>
        </p:spPr>
        <p:txBody>
          <a:bodyPr anchorCtr="0" anchor="ctr" bIns="45700" lIns="91425" spcFirstLastPara="1" rIns="91425" wrap="square" tIns="45700">
            <a:noAutofit/>
          </a:bodyPr>
          <a:lstStyle/>
          <a:p>
            <a:pPr indent="-1905" lvl="0" marL="635"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 </a:t>
            </a:r>
            <a:r>
              <a:rPr lang="en-US" sz="3000">
                <a:solidFill>
                  <a:srgbClr val="FFFFFF"/>
                </a:solidFill>
                <a:latin typeface="Calibri"/>
                <a:ea typeface="Calibri"/>
                <a:cs typeface="Calibri"/>
                <a:sym typeface="Calibri"/>
              </a:rPr>
              <a:t>Data Staging Activities - ETL (</a:t>
            </a:r>
            <a:r>
              <a:rPr lang="en-US" sz="1800">
                <a:solidFill>
                  <a:srgbClr val="FFFFFF"/>
                </a:solidFill>
                <a:latin typeface="Calibri"/>
                <a:ea typeface="Calibri"/>
                <a:cs typeface="Calibri"/>
                <a:sym typeface="Calibri"/>
              </a:rPr>
              <a:t>Includes Data Cleaning and Data Transformation Activities</a:t>
            </a:r>
            <a:r>
              <a:rPr lang="en-US" sz="3000">
                <a:solidFill>
                  <a:srgbClr val="FFFFFF"/>
                </a:solidFill>
                <a:latin typeface="Calibri"/>
                <a:ea typeface="Calibri"/>
                <a:cs typeface="Calibri"/>
                <a:sym typeface="Calibri"/>
              </a:rPr>
              <a:t>)</a:t>
            </a:r>
            <a:endParaRPr sz="5100">
              <a:solidFill>
                <a:srgbClr val="FFFFFF"/>
              </a:solidFill>
              <a:latin typeface="Calibri"/>
              <a:ea typeface="Calibri"/>
              <a:cs typeface="Calibri"/>
              <a:sym typeface="Calibri"/>
            </a:endParaRPr>
          </a:p>
        </p:txBody>
      </p:sp>
      <p:sp>
        <p:nvSpPr>
          <p:cNvPr id="237" name="Google Shape;237;gadd43b4ba0_2_234"/>
          <p:cNvSpPr txBox="1"/>
          <p:nvPr>
            <p:ph idx="1" type="body"/>
          </p:nvPr>
        </p:nvSpPr>
        <p:spPr>
          <a:xfrm>
            <a:off x="838200" y="1103425"/>
            <a:ext cx="10515600" cy="50733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rPr b="1" lang="en-US" sz="1800"/>
              <a:t>Fact</a:t>
            </a:r>
            <a:r>
              <a:rPr b="1" lang="en-US" sz="1800"/>
              <a:t> Dimensional KTR:</a:t>
            </a:r>
            <a:endParaRPr b="1" sz="1800"/>
          </a:p>
        </p:txBody>
      </p:sp>
      <p:pic>
        <p:nvPicPr>
          <p:cNvPr id="238" name="Google Shape;238;gadd43b4ba0_2_234"/>
          <p:cNvPicPr preferRelativeResize="0"/>
          <p:nvPr/>
        </p:nvPicPr>
        <p:blipFill>
          <a:blip r:embed="rId3">
            <a:alphaModFix/>
          </a:blip>
          <a:stretch>
            <a:fillRect/>
          </a:stretch>
        </p:blipFill>
        <p:spPr>
          <a:xfrm>
            <a:off x="928050" y="1758900"/>
            <a:ext cx="8915125" cy="466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2" name="Shape 242"/>
        <p:cNvGrpSpPr/>
        <p:nvPr/>
      </p:nvGrpSpPr>
      <p:grpSpPr>
        <a:xfrm>
          <a:off x="0" y="0"/>
          <a:ext cx="0" cy="0"/>
          <a:chOff x="0" y="0"/>
          <a:chExt cx="0" cy="0"/>
        </a:xfrm>
      </p:grpSpPr>
      <p:sp>
        <p:nvSpPr>
          <p:cNvPr id="243" name="Google Shape;243;gadd43b4ba0_2_229"/>
          <p:cNvSpPr txBox="1"/>
          <p:nvPr>
            <p:ph type="title"/>
          </p:nvPr>
        </p:nvSpPr>
        <p:spPr>
          <a:xfrm>
            <a:off x="838200" y="365125"/>
            <a:ext cx="10515600" cy="738300"/>
          </a:xfrm>
          <a:prstGeom prst="rect">
            <a:avLst/>
          </a:prstGeom>
        </p:spPr>
        <p:txBody>
          <a:bodyPr anchorCtr="0" anchor="ctr" bIns="45700" lIns="91425" spcFirstLastPara="1" rIns="91425" wrap="square" tIns="45700">
            <a:noAutofit/>
          </a:bodyPr>
          <a:lstStyle/>
          <a:p>
            <a:pPr indent="-1905" lvl="0" marL="635"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 </a:t>
            </a:r>
            <a:r>
              <a:rPr lang="en-US" sz="3000">
                <a:solidFill>
                  <a:srgbClr val="FFFFFF"/>
                </a:solidFill>
                <a:latin typeface="Calibri"/>
                <a:ea typeface="Calibri"/>
                <a:cs typeface="Calibri"/>
                <a:sym typeface="Calibri"/>
              </a:rPr>
              <a:t>End User Applications - (Queries) </a:t>
            </a:r>
            <a:endParaRPr sz="5100">
              <a:solidFill>
                <a:srgbClr val="FFFFFF"/>
              </a:solidFill>
              <a:latin typeface="Calibri"/>
              <a:ea typeface="Calibri"/>
              <a:cs typeface="Calibri"/>
              <a:sym typeface="Calibri"/>
            </a:endParaRPr>
          </a:p>
        </p:txBody>
      </p:sp>
      <p:sp>
        <p:nvSpPr>
          <p:cNvPr id="244" name="Google Shape;244;gadd43b4ba0_2_229"/>
          <p:cNvSpPr txBox="1"/>
          <p:nvPr>
            <p:ph idx="1" type="body"/>
          </p:nvPr>
        </p:nvSpPr>
        <p:spPr>
          <a:xfrm>
            <a:off x="349600" y="1103425"/>
            <a:ext cx="11080800" cy="56523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b="1" sz="1800"/>
          </a:p>
        </p:txBody>
      </p:sp>
      <p:pic>
        <p:nvPicPr>
          <p:cNvPr id="245" name="Google Shape;245;gadd43b4ba0_2_229"/>
          <p:cNvPicPr preferRelativeResize="0"/>
          <p:nvPr/>
        </p:nvPicPr>
        <p:blipFill>
          <a:blip r:embed="rId3">
            <a:alphaModFix/>
          </a:blip>
          <a:stretch>
            <a:fillRect/>
          </a:stretch>
        </p:blipFill>
        <p:spPr>
          <a:xfrm>
            <a:off x="445600" y="1233625"/>
            <a:ext cx="4994926" cy="5391899"/>
          </a:xfrm>
          <a:prstGeom prst="rect">
            <a:avLst/>
          </a:prstGeom>
          <a:noFill/>
          <a:ln>
            <a:noFill/>
          </a:ln>
        </p:spPr>
      </p:pic>
      <p:pic>
        <p:nvPicPr>
          <p:cNvPr id="246" name="Google Shape;246;gadd43b4ba0_2_229"/>
          <p:cNvPicPr preferRelativeResize="0"/>
          <p:nvPr/>
        </p:nvPicPr>
        <p:blipFill>
          <a:blip r:embed="rId4">
            <a:alphaModFix/>
          </a:blip>
          <a:stretch>
            <a:fillRect/>
          </a:stretch>
        </p:blipFill>
        <p:spPr>
          <a:xfrm>
            <a:off x="5768175" y="1233625"/>
            <a:ext cx="5431876" cy="53918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0" name="Shape 250"/>
        <p:cNvGrpSpPr/>
        <p:nvPr/>
      </p:nvGrpSpPr>
      <p:grpSpPr>
        <a:xfrm>
          <a:off x="0" y="0"/>
          <a:ext cx="0" cy="0"/>
          <a:chOff x="0" y="0"/>
          <a:chExt cx="0" cy="0"/>
        </a:xfrm>
      </p:grpSpPr>
      <p:sp>
        <p:nvSpPr>
          <p:cNvPr id="251" name="Google Shape;251;gadd43b4ba0_2_290"/>
          <p:cNvSpPr txBox="1"/>
          <p:nvPr>
            <p:ph type="title"/>
          </p:nvPr>
        </p:nvSpPr>
        <p:spPr>
          <a:xfrm>
            <a:off x="838200" y="365125"/>
            <a:ext cx="10515600" cy="738300"/>
          </a:xfrm>
          <a:prstGeom prst="rect">
            <a:avLst/>
          </a:prstGeom>
        </p:spPr>
        <p:txBody>
          <a:bodyPr anchorCtr="0" anchor="ctr" bIns="45700" lIns="91425" spcFirstLastPara="1" rIns="91425" wrap="square" tIns="45700">
            <a:noAutofit/>
          </a:bodyPr>
          <a:lstStyle/>
          <a:p>
            <a:pPr indent="-1905" lvl="0" marL="635"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 </a:t>
            </a:r>
            <a:r>
              <a:rPr lang="en-US" sz="3000">
                <a:solidFill>
                  <a:srgbClr val="FFFFFF"/>
                </a:solidFill>
                <a:latin typeface="Calibri"/>
                <a:ea typeface="Calibri"/>
                <a:cs typeface="Calibri"/>
                <a:sym typeface="Calibri"/>
              </a:rPr>
              <a:t>End User Applications - (Queries) </a:t>
            </a:r>
            <a:endParaRPr sz="5100">
              <a:solidFill>
                <a:srgbClr val="FFFFFF"/>
              </a:solidFill>
              <a:latin typeface="Calibri"/>
              <a:ea typeface="Calibri"/>
              <a:cs typeface="Calibri"/>
              <a:sym typeface="Calibri"/>
            </a:endParaRPr>
          </a:p>
        </p:txBody>
      </p:sp>
      <p:sp>
        <p:nvSpPr>
          <p:cNvPr id="252" name="Google Shape;252;gadd43b4ba0_2_290"/>
          <p:cNvSpPr txBox="1"/>
          <p:nvPr>
            <p:ph idx="1" type="body"/>
          </p:nvPr>
        </p:nvSpPr>
        <p:spPr>
          <a:xfrm>
            <a:off x="349600" y="1103425"/>
            <a:ext cx="11080800" cy="56523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b="1" sz="1800"/>
          </a:p>
        </p:txBody>
      </p:sp>
      <p:pic>
        <p:nvPicPr>
          <p:cNvPr id="253" name="Google Shape;253;gadd43b4ba0_2_290"/>
          <p:cNvPicPr preferRelativeResize="0"/>
          <p:nvPr/>
        </p:nvPicPr>
        <p:blipFill>
          <a:blip r:embed="rId3">
            <a:alphaModFix/>
          </a:blip>
          <a:stretch>
            <a:fillRect/>
          </a:stretch>
        </p:blipFill>
        <p:spPr>
          <a:xfrm>
            <a:off x="453500" y="1221612"/>
            <a:ext cx="5713375" cy="5415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7" name="Shape 257"/>
        <p:cNvGrpSpPr/>
        <p:nvPr/>
      </p:nvGrpSpPr>
      <p:grpSpPr>
        <a:xfrm>
          <a:off x="0" y="0"/>
          <a:ext cx="0" cy="0"/>
          <a:chOff x="0" y="0"/>
          <a:chExt cx="0" cy="0"/>
        </a:xfrm>
      </p:grpSpPr>
      <p:sp>
        <p:nvSpPr>
          <p:cNvPr id="258" name="Google Shape;258;gadd43b4ba0_2_298"/>
          <p:cNvSpPr txBox="1"/>
          <p:nvPr>
            <p:ph type="title"/>
          </p:nvPr>
        </p:nvSpPr>
        <p:spPr>
          <a:xfrm>
            <a:off x="838200" y="229425"/>
            <a:ext cx="10515600" cy="502500"/>
          </a:xfrm>
          <a:prstGeom prst="rect">
            <a:avLst/>
          </a:prstGeom>
        </p:spPr>
        <p:txBody>
          <a:bodyPr anchorCtr="0" anchor="ctr" bIns="45700" lIns="91425" spcFirstLastPara="1" rIns="91425" wrap="square" tIns="45700">
            <a:noAutofit/>
          </a:bodyPr>
          <a:lstStyle/>
          <a:p>
            <a:pPr indent="-1905" lvl="0" marL="635"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 </a:t>
            </a:r>
            <a:r>
              <a:rPr lang="en-US" sz="3000">
                <a:solidFill>
                  <a:srgbClr val="FFFFFF"/>
                </a:solidFill>
                <a:latin typeface="Calibri"/>
                <a:ea typeface="Calibri"/>
                <a:cs typeface="Calibri"/>
                <a:sym typeface="Calibri"/>
              </a:rPr>
              <a:t>End User Applications - (Views) </a:t>
            </a:r>
            <a:endParaRPr sz="5100">
              <a:solidFill>
                <a:srgbClr val="FFFFFF"/>
              </a:solidFill>
              <a:latin typeface="Calibri"/>
              <a:ea typeface="Calibri"/>
              <a:cs typeface="Calibri"/>
              <a:sym typeface="Calibri"/>
            </a:endParaRPr>
          </a:p>
        </p:txBody>
      </p:sp>
      <p:sp>
        <p:nvSpPr>
          <p:cNvPr id="259" name="Google Shape;259;gadd43b4ba0_2_298"/>
          <p:cNvSpPr txBox="1"/>
          <p:nvPr>
            <p:ph idx="1" type="body"/>
          </p:nvPr>
        </p:nvSpPr>
        <p:spPr>
          <a:xfrm>
            <a:off x="349600" y="928600"/>
            <a:ext cx="11080800" cy="5827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b="1" sz="1800"/>
          </a:p>
        </p:txBody>
      </p:sp>
      <p:pic>
        <p:nvPicPr>
          <p:cNvPr id="260" name="Google Shape;260;gadd43b4ba0_2_298"/>
          <p:cNvPicPr preferRelativeResize="0"/>
          <p:nvPr/>
        </p:nvPicPr>
        <p:blipFill>
          <a:blip r:embed="rId3">
            <a:alphaModFix/>
          </a:blip>
          <a:stretch>
            <a:fillRect/>
          </a:stretch>
        </p:blipFill>
        <p:spPr>
          <a:xfrm>
            <a:off x="431550" y="1012675"/>
            <a:ext cx="5151001" cy="5527925"/>
          </a:xfrm>
          <a:prstGeom prst="rect">
            <a:avLst/>
          </a:prstGeom>
          <a:noFill/>
          <a:ln>
            <a:noFill/>
          </a:ln>
        </p:spPr>
      </p:pic>
      <p:pic>
        <p:nvPicPr>
          <p:cNvPr id="261" name="Google Shape;261;gadd43b4ba0_2_298"/>
          <p:cNvPicPr preferRelativeResize="0"/>
          <p:nvPr/>
        </p:nvPicPr>
        <p:blipFill>
          <a:blip r:embed="rId4">
            <a:alphaModFix/>
          </a:blip>
          <a:stretch>
            <a:fillRect/>
          </a:stretch>
        </p:blipFill>
        <p:spPr>
          <a:xfrm>
            <a:off x="5886650" y="1012687"/>
            <a:ext cx="5269250" cy="5527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
          <p:cNvSpPr txBox="1"/>
          <p:nvPr>
            <p:ph type="title"/>
          </p:nvPr>
        </p:nvSpPr>
        <p:spPr>
          <a:xfrm>
            <a:off x="838200" y="517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Table of Contents</a:t>
            </a:r>
            <a:endParaRPr>
              <a:latin typeface="Calibri"/>
              <a:ea typeface="Calibri"/>
              <a:cs typeface="Calibri"/>
              <a:sym typeface="Calibri"/>
            </a:endParaRPr>
          </a:p>
        </p:txBody>
      </p:sp>
      <p:sp>
        <p:nvSpPr>
          <p:cNvPr id="147" name="Google Shape;14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None/>
            </a:pPr>
            <a:r>
              <a:rPr lang="en-US" sz="1800">
                <a:latin typeface="Calibri"/>
                <a:ea typeface="Calibri"/>
                <a:cs typeface="Calibri"/>
                <a:sym typeface="Calibri"/>
              </a:rPr>
              <a:t>Data Mart Universe of Discourse</a:t>
            </a:r>
            <a:endParaRPr sz="1800">
              <a:latin typeface="Calibri"/>
              <a:ea typeface="Calibri"/>
              <a:cs typeface="Calibri"/>
              <a:sym typeface="Calibri"/>
            </a:endParaRPr>
          </a:p>
          <a:p>
            <a:pPr indent="0" lvl="0" marL="0" rtl="0" algn="l">
              <a:lnSpc>
                <a:spcPct val="70000"/>
              </a:lnSpc>
              <a:spcBef>
                <a:spcPts val="1000"/>
              </a:spcBef>
              <a:spcAft>
                <a:spcPts val="0"/>
              </a:spcAft>
              <a:buNone/>
            </a:pPr>
            <a:r>
              <a:rPr lang="en-US" sz="1800">
                <a:latin typeface="Calibri"/>
                <a:ea typeface="Calibri"/>
                <a:cs typeface="Calibri"/>
                <a:sym typeface="Calibri"/>
              </a:rPr>
              <a:t>Information Package chart</a:t>
            </a:r>
            <a:endParaRPr sz="1800">
              <a:latin typeface="Calibri"/>
              <a:ea typeface="Calibri"/>
              <a:cs typeface="Calibri"/>
              <a:sym typeface="Calibri"/>
            </a:endParaRPr>
          </a:p>
          <a:p>
            <a:pPr indent="0" lvl="0" marL="0" rtl="0" algn="l">
              <a:lnSpc>
                <a:spcPct val="70000"/>
              </a:lnSpc>
              <a:spcBef>
                <a:spcPts val="1000"/>
              </a:spcBef>
              <a:spcAft>
                <a:spcPts val="0"/>
              </a:spcAft>
              <a:buNone/>
            </a:pPr>
            <a:r>
              <a:rPr lang="en-US" sz="1800">
                <a:latin typeface="Calibri"/>
                <a:ea typeface="Calibri"/>
                <a:cs typeface="Calibri"/>
                <a:sym typeface="Calibri"/>
              </a:rPr>
              <a:t>Entity Definitions</a:t>
            </a:r>
            <a:endParaRPr sz="1800">
              <a:latin typeface="Calibri"/>
              <a:ea typeface="Calibri"/>
              <a:cs typeface="Calibri"/>
              <a:sym typeface="Calibri"/>
            </a:endParaRPr>
          </a:p>
          <a:p>
            <a:pPr indent="0" lvl="0" marL="0" rtl="0" algn="l">
              <a:lnSpc>
                <a:spcPct val="70000"/>
              </a:lnSpc>
              <a:spcBef>
                <a:spcPts val="1000"/>
              </a:spcBef>
              <a:spcAft>
                <a:spcPts val="0"/>
              </a:spcAft>
              <a:buNone/>
            </a:pPr>
            <a:r>
              <a:rPr lang="en-US" sz="1800">
                <a:latin typeface="Calibri"/>
                <a:ea typeface="Calibri"/>
                <a:cs typeface="Calibri"/>
                <a:sym typeface="Calibri"/>
              </a:rPr>
              <a:t>Physical dimensional model</a:t>
            </a:r>
            <a:endParaRPr sz="1800">
              <a:latin typeface="Calibri"/>
              <a:ea typeface="Calibri"/>
              <a:cs typeface="Calibri"/>
              <a:sym typeface="Calibri"/>
            </a:endParaRPr>
          </a:p>
          <a:p>
            <a:pPr indent="0" lvl="0" marL="0" rtl="0" algn="l">
              <a:lnSpc>
                <a:spcPct val="70000"/>
              </a:lnSpc>
              <a:spcBef>
                <a:spcPts val="1000"/>
              </a:spcBef>
              <a:spcAft>
                <a:spcPts val="0"/>
              </a:spcAft>
              <a:buNone/>
            </a:pPr>
            <a:r>
              <a:rPr lang="en-US" sz="1800">
                <a:latin typeface="Calibri"/>
                <a:ea typeface="Calibri"/>
                <a:cs typeface="Calibri"/>
                <a:sym typeface="Calibri"/>
              </a:rPr>
              <a:t>Data-Staging Extract Report</a:t>
            </a:r>
            <a:endParaRPr sz="1800">
              <a:latin typeface="Calibri"/>
              <a:ea typeface="Calibri"/>
              <a:cs typeface="Calibri"/>
              <a:sym typeface="Calibri"/>
            </a:endParaRPr>
          </a:p>
          <a:p>
            <a:pPr indent="0" lvl="0" marL="0" rtl="0" algn="l">
              <a:lnSpc>
                <a:spcPct val="70000"/>
              </a:lnSpc>
              <a:spcBef>
                <a:spcPts val="1000"/>
              </a:spcBef>
              <a:spcAft>
                <a:spcPts val="0"/>
              </a:spcAft>
              <a:buNone/>
            </a:pPr>
            <a:r>
              <a:rPr lang="en-US" sz="1800">
                <a:latin typeface="Calibri"/>
                <a:ea typeface="Calibri"/>
                <a:cs typeface="Calibri"/>
                <a:sym typeface="Calibri"/>
              </a:rPr>
              <a:t>Source-to-Target Mapping Dictionary</a:t>
            </a:r>
            <a:endParaRPr sz="1800">
              <a:latin typeface="Calibri"/>
              <a:ea typeface="Calibri"/>
              <a:cs typeface="Calibri"/>
              <a:sym typeface="Calibri"/>
            </a:endParaRPr>
          </a:p>
          <a:p>
            <a:pPr indent="0" lvl="0" marL="0" rtl="0" algn="l">
              <a:lnSpc>
                <a:spcPct val="70000"/>
              </a:lnSpc>
              <a:spcBef>
                <a:spcPts val="1000"/>
              </a:spcBef>
              <a:spcAft>
                <a:spcPts val="0"/>
              </a:spcAft>
              <a:buNone/>
            </a:pPr>
            <a:r>
              <a:rPr lang="en-US" sz="1800">
                <a:latin typeface="Calibri"/>
                <a:ea typeface="Calibri"/>
                <a:cs typeface="Calibri"/>
                <a:sym typeface="Calibri"/>
              </a:rPr>
              <a:t>SQL Schema Code</a:t>
            </a:r>
            <a:endParaRPr sz="1800">
              <a:latin typeface="Calibri"/>
              <a:ea typeface="Calibri"/>
              <a:cs typeface="Calibri"/>
              <a:sym typeface="Calibri"/>
            </a:endParaRPr>
          </a:p>
          <a:p>
            <a:pPr indent="0" lvl="0" marL="0" rtl="0" algn="l">
              <a:lnSpc>
                <a:spcPct val="70000"/>
              </a:lnSpc>
              <a:spcBef>
                <a:spcPts val="1000"/>
              </a:spcBef>
              <a:spcAft>
                <a:spcPts val="0"/>
              </a:spcAft>
              <a:buNone/>
            </a:pPr>
            <a:r>
              <a:rPr lang="en-US" sz="1800">
                <a:latin typeface="Calibri"/>
                <a:ea typeface="Calibri"/>
                <a:cs typeface="Calibri"/>
                <a:sym typeface="Calibri"/>
              </a:rPr>
              <a:t>Data Cleansing Activities</a:t>
            </a:r>
            <a:endParaRPr sz="1800">
              <a:latin typeface="Calibri"/>
              <a:ea typeface="Calibri"/>
              <a:cs typeface="Calibri"/>
              <a:sym typeface="Calibri"/>
            </a:endParaRPr>
          </a:p>
          <a:p>
            <a:pPr indent="0" lvl="0" marL="0" rtl="0" algn="l">
              <a:lnSpc>
                <a:spcPct val="80000"/>
              </a:lnSpc>
              <a:spcBef>
                <a:spcPts val="1000"/>
              </a:spcBef>
              <a:spcAft>
                <a:spcPts val="0"/>
              </a:spcAft>
              <a:buNone/>
            </a:pPr>
            <a:r>
              <a:rPr lang="en-US" sz="1800">
                <a:latin typeface="Calibri"/>
                <a:ea typeface="Calibri"/>
                <a:cs typeface="Calibri"/>
                <a:sym typeface="Calibri"/>
              </a:rPr>
              <a:t>Data Transformation Processes</a:t>
            </a:r>
            <a:endParaRPr sz="1800">
              <a:latin typeface="Calibri"/>
              <a:ea typeface="Calibri"/>
              <a:cs typeface="Calibri"/>
              <a:sym typeface="Calibri"/>
            </a:endParaRPr>
          </a:p>
          <a:p>
            <a:pPr indent="0" lvl="0" marL="0" rtl="0" algn="l">
              <a:lnSpc>
                <a:spcPct val="80000"/>
              </a:lnSpc>
              <a:spcBef>
                <a:spcPts val="1000"/>
              </a:spcBef>
              <a:spcAft>
                <a:spcPts val="0"/>
              </a:spcAft>
              <a:buNone/>
            </a:pPr>
            <a:r>
              <a:rPr lang="en-US" sz="1800">
                <a:latin typeface="Calibri"/>
                <a:ea typeface="Calibri"/>
                <a:cs typeface="Calibri"/>
                <a:sym typeface="Calibri"/>
              </a:rPr>
              <a:t>Table Population Processes &amp; Activities</a:t>
            </a:r>
            <a:endParaRPr sz="1800">
              <a:latin typeface="Calibri"/>
              <a:ea typeface="Calibri"/>
              <a:cs typeface="Calibri"/>
              <a:sym typeface="Calibri"/>
            </a:endParaRPr>
          </a:p>
          <a:p>
            <a:pPr indent="0" lvl="0" marL="0" rtl="0" algn="l">
              <a:lnSpc>
                <a:spcPct val="80000"/>
              </a:lnSpc>
              <a:spcBef>
                <a:spcPts val="1000"/>
              </a:spcBef>
              <a:spcAft>
                <a:spcPts val="0"/>
              </a:spcAft>
              <a:buNone/>
            </a:pPr>
            <a:r>
              <a:rPr lang="en-US" sz="1800">
                <a:latin typeface="Calibri"/>
                <a:ea typeface="Calibri"/>
                <a:cs typeface="Calibri"/>
                <a:sym typeface="Calibri"/>
              </a:rPr>
              <a:t>End-User Applications</a:t>
            </a:r>
            <a:endParaRPr sz="1800">
              <a:latin typeface="Calibri"/>
              <a:ea typeface="Calibri"/>
              <a:cs typeface="Calibri"/>
              <a:sym typeface="Calibri"/>
            </a:endParaRPr>
          </a:p>
          <a:p>
            <a:pPr indent="0" lvl="0" marL="0" rtl="0" algn="l">
              <a:lnSpc>
                <a:spcPct val="80000"/>
              </a:lnSpc>
              <a:spcBef>
                <a:spcPts val="1000"/>
              </a:spcBef>
              <a:spcAft>
                <a:spcPts val="0"/>
              </a:spcAft>
              <a:buNone/>
            </a:pPr>
            <a:r>
              <a:rPr lang="en-US" sz="1800">
                <a:latin typeface="Calibri"/>
                <a:ea typeface="Calibri"/>
                <a:cs typeface="Calibri"/>
                <a:sym typeface="Calibri"/>
              </a:rPr>
              <a:t>Slowly Changing Dimensions</a:t>
            </a:r>
            <a:endParaRPr sz="1800">
              <a:latin typeface="Calibri"/>
              <a:ea typeface="Calibri"/>
              <a:cs typeface="Calibri"/>
              <a:sym typeface="Calibri"/>
            </a:endParaRPr>
          </a:p>
          <a:p>
            <a:pPr indent="0" lvl="0" marL="0" rtl="0" algn="l">
              <a:lnSpc>
                <a:spcPct val="80000"/>
              </a:lnSpc>
              <a:spcBef>
                <a:spcPts val="1000"/>
              </a:spcBef>
              <a:spcAft>
                <a:spcPts val="0"/>
              </a:spcAft>
              <a:buNone/>
            </a:pPr>
            <a:r>
              <a:rPr lang="en-US" sz="1800">
                <a:latin typeface="Calibri"/>
                <a:ea typeface="Calibri"/>
                <a:cs typeface="Calibri"/>
                <a:sym typeface="Calibri"/>
              </a:rPr>
              <a:t>N-M Implementation</a:t>
            </a:r>
            <a:endParaRPr sz="1800">
              <a:latin typeface="Calibri"/>
              <a:ea typeface="Calibri"/>
              <a:cs typeface="Calibri"/>
              <a:sym typeface="Calibri"/>
            </a:endParaRPr>
          </a:p>
          <a:p>
            <a:pPr indent="-122872" lvl="0" marL="228600" rtl="0" algn="l">
              <a:lnSpc>
                <a:spcPct val="70000"/>
              </a:lnSpc>
              <a:spcBef>
                <a:spcPts val="1000"/>
              </a:spcBef>
              <a:spcAft>
                <a:spcPts val="0"/>
              </a:spcAft>
              <a:buClr>
                <a:schemeClr val="dk1"/>
              </a:buClr>
              <a:buSzPts val="1665"/>
              <a:buNone/>
            </a:pPr>
            <a:r>
              <a:t/>
            </a:r>
            <a:endParaRPr sz="1800">
              <a:latin typeface="Calibri"/>
              <a:ea typeface="Calibri"/>
              <a:cs typeface="Calibri"/>
              <a:sym typeface="Calibri"/>
            </a:endParaRPr>
          </a:p>
          <a:p>
            <a:pPr indent="-64135" lvl="0" marL="228600" rtl="0" algn="l">
              <a:lnSpc>
                <a:spcPct val="70000"/>
              </a:lnSpc>
              <a:spcBef>
                <a:spcPts val="1000"/>
              </a:spcBef>
              <a:spcAft>
                <a:spcPts val="2100"/>
              </a:spcAft>
              <a:buClr>
                <a:schemeClr val="dk1"/>
              </a:buClr>
              <a:buSzPts val="2590"/>
              <a:buNone/>
            </a:pPr>
            <a:r>
              <a:t/>
            </a:r>
            <a:endParaRPr sz="18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add43b4ba0_2_30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Aggregated Data Mart</a:t>
            </a:r>
            <a:endParaRPr>
              <a:solidFill>
                <a:srgbClr val="FFFFFF"/>
              </a:solidFill>
            </a:endParaRPr>
          </a:p>
        </p:txBody>
      </p:sp>
      <p:sp>
        <p:nvSpPr>
          <p:cNvPr id="267" name="Google Shape;267;gadd43b4ba0_2_30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FFFFFF"/>
              </a:buClr>
              <a:buSzPts val="2000"/>
              <a:buFont typeface="Arial"/>
              <a:buChar char="●"/>
            </a:pPr>
            <a:r>
              <a:rPr lang="en-US" sz="2000">
                <a:solidFill>
                  <a:srgbClr val="FFFFFF"/>
                </a:solidFill>
                <a:latin typeface="Arial"/>
                <a:ea typeface="Arial"/>
                <a:cs typeface="Arial"/>
                <a:sym typeface="Arial"/>
              </a:rPr>
              <a:t>Lost</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Char char="●"/>
            </a:pPr>
            <a:r>
              <a:rPr lang="en-US" sz="2000">
                <a:solidFill>
                  <a:srgbClr val="FFFFFF"/>
                </a:solidFill>
                <a:latin typeface="Arial"/>
                <a:ea typeface="Arial"/>
                <a:cs typeface="Arial"/>
                <a:sym typeface="Arial"/>
              </a:rPr>
              <a:t>Shrunken</a:t>
            </a:r>
            <a:endParaRPr sz="2000">
              <a:solidFill>
                <a:srgbClr val="FFFFFF"/>
              </a:solidFill>
              <a:latin typeface="Arial"/>
              <a:ea typeface="Arial"/>
              <a:cs typeface="Arial"/>
              <a:sym typeface="Arial"/>
            </a:endParaRPr>
          </a:p>
          <a:p>
            <a:pPr indent="-355600" lvl="0" marL="457200" rtl="0" algn="l">
              <a:spcBef>
                <a:spcPts val="0"/>
              </a:spcBef>
              <a:spcAft>
                <a:spcPts val="0"/>
              </a:spcAft>
              <a:buClr>
                <a:srgbClr val="FFFFFF"/>
              </a:buClr>
              <a:buSzPts val="2000"/>
              <a:buFont typeface="Arial"/>
              <a:buChar char="●"/>
            </a:pPr>
            <a:r>
              <a:rPr lang="en-US" sz="2000">
                <a:solidFill>
                  <a:srgbClr val="FFFFFF"/>
                </a:solidFill>
                <a:latin typeface="Arial"/>
                <a:ea typeface="Arial"/>
                <a:cs typeface="Arial"/>
                <a:sym typeface="Arial"/>
              </a:rPr>
              <a:t>Collapsed</a:t>
            </a:r>
            <a:endParaRPr sz="2000">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add43b4ba0_4_0"/>
          <p:cNvSpPr txBox="1"/>
          <p:nvPr>
            <p:ph type="title"/>
          </p:nvPr>
        </p:nvSpPr>
        <p:spPr>
          <a:xfrm>
            <a:off x="838200" y="165825"/>
            <a:ext cx="10515600" cy="48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Aggregated Data Mart</a:t>
            </a:r>
            <a:endParaRPr>
              <a:solidFill>
                <a:srgbClr val="FFFFFF"/>
              </a:solidFill>
            </a:endParaRPr>
          </a:p>
        </p:txBody>
      </p:sp>
      <p:sp>
        <p:nvSpPr>
          <p:cNvPr id="273" name="Google Shape;273;gadd43b4ba0_4_0"/>
          <p:cNvSpPr txBox="1"/>
          <p:nvPr>
            <p:ph idx="1" type="body"/>
          </p:nvPr>
        </p:nvSpPr>
        <p:spPr>
          <a:xfrm>
            <a:off x="201350" y="876500"/>
            <a:ext cx="11903700" cy="5981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FFFFFF"/>
              </a:buClr>
              <a:buSzPts val="2000"/>
              <a:buFont typeface="Arial"/>
              <a:buChar char="●"/>
            </a:pPr>
            <a:r>
              <a:rPr lang="en-US" sz="2000">
                <a:solidFill>
                  <a:srgbClr val="FFFFFF"/>
                </a:solidFill>
                <a:latin typeface="Arial"/>
                <a:ea typeface="Arial"/>
                <a:cs typeface="Arial"/>
                <a:sym typeface="Arial"/>
              </a:rPr>
              <a:t>Lost Data Mart</a:t>
            </a:r>
            <a:endParaRPr sz="2000">
              <a:solidFill>
                <a:srgbClr val="FFFFFF"/>
              </a:solidFill>
              <a:latin typeface="Arial"/>
              <a:ea typeface="Arial"/>
              <a:cs typeface="Arial"/>
              <a:sym typeface="Arial"/>
            </a:endParaRPr>
          </a:p>
        </p:txBody>
      </p:sp>
      <p:pic>
        <p:nvPicPr>
          <p:cNvPr id="274" name="Google Shape;274;gadd43b4ba0_4_0"/>
          <p:cNvPicPr preferRelativeResize="0"/>
          <p:nvPr/>
        </p:nvPicPr>
        <p:blipFill>
          <a:blip r:embed="rId3">
            <a:alphaModFix/>
          </a:blip>
          <a:stretch>
            <a:fillRect/>
          </a:stretch>
        </p:blipFill>
        <p:spPr>
          <a:xfrm>
            <a:off x="309175" y="1385775"/>
            <a:ext cx="5509149" cy="5235300"/>
          </a:xfrm>
          <a:prstGeom prst="rect">
            <a:avLst/>
          </a:prstGeom>
          <a:noFill/>
          <a:ln>
            <a:noFill/>
          </a:ln>
        </p:spPr>
      </p:pic>
      <p:pic>
        <p:nvPicPr>
          <p:cNvPr id="275" name="Google Shape;275;gadd43b4ba0_4_0"/>
          <p:cNvPicPr preferRelativeResize="0"/>
          <p:nvPr/>
        </p:nvPicPr>
        <p:blipFill>
          <a:blip r:embed="rId4">
            <a:alphaModFix/>
          </a:blip>
          <a:stretch>
            <a:fillRect/>
          </a:stretch>
        </p:blipFill>
        <p:spPr>
          <a:xfrm>
            <a:off x="6345075" y="1385775"/>
            <a:ext cx="5258299" cy="5235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add43b4ba0_4_7"/>
          <p:cNvSpPr txBox="1"/>
          <p:nvPr>
            <p:ph type="title"/>
          </p:nvPr>
        </p:nvSpPr>
        <p:spPr>
          <a:xfrm>
            <a:off x="838200" y="165825"/>
            <a:ext cx="10515600" cy="48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Aggregated Data Mart</a:t>
            </a:r>
            <a:endParaRPr>
              <a:solidFill>
                <a:srgbClr val="FFFFFF"/>
              </a:solidFill>
            </a:endParaRPr>
          </a:p>
        </p:txBody>
      </p:sp>
      <p:sp>
        <p:nvSpPr>
          <p:cNvPr id="281" name="Google Shape;281;gadd43b4ba0_4_7"/>
          <p:cNvSpPr txBox="1"/>
          <p:nvPr>
            <p:ph idx="1" type="body"/>
          </p:nvPr>
        </p:nvSpPr>
        <p:spPr>
          <a:xfrm>
            <a:off x="201350" y="876500"/>
            <a:ext cx="11903700" cy="5981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FFFFFF"/>
              </a:buClr>
              <a:buSzPts val="2000"/>
              <a:buFont typeface="Arial"/>
              <a:buChar char="●"/>
            </a:pPr>
            <a:r>
              <a:rPr lang="en-US" sz="2000">
                <a:solidFill>
                  <a:srgbClr val="FFFFFF"/>
                </a:solidFill>
                <a:latin typeface="Arial"/>
                <a:ea typeface="Arial"/>
                <a:cs typeface="Arial"/>
                <a:sym typeface="Arial"/>
              </a:rPr>
              <a:t>Shrunken</a:t>
            </a:r>
            <a:r>
              <a:rPr lang="en-US" sz="2000">
                <a:solidFill>
                  <a:srgbClr val="FFFFFF"/>
                </a:solidFill>
                <a:latin typeface="Arial"/>
                <a:ea typeface="Arial"/>
                <a:cs typeface="Arial"/>
                <a:sym typeface="Arial"/>
              </a:rPr>
              <a:t> Data Mart</a:t>
            </a:r>
            <a:endParaRPr sz="2000">
              <a:solidFill>
                <a:srgbClr val="FFFFFF"/>
              </a:solidFill>
              <a:latin typeface="Arial"/>
              <a:ea typeface="Arial"/>
              <a:cs typeface="Arial"/>
              <a:sym typeface="Arial"/>
            </a:endParaRPr>
          </a:p>
        </p:txBody>
      </p:sp>
      <p:pic>
        <p:nvPicPr>
          <p:cNvPr id="282" name="Google Shape;282;gadd43b4ba0_4_7"/>
          <p:cNvPicPr preferRelativeResize="0"/>
          <p:nvPr/>
        </p:nvPicPr>
        <p:blipFill>
          <a:blip r:embed="rId3">
            <a:alphaModFix/>
          </a:blip>
          <a:stretch>
            <a:fillRect/>
          </a:stretch>
        </p:blipFill>
        <p:spPr>
          <a:xfrm>
            <a:off x="201350" y="1504250"/>
            <a:ext cx="5377449" cy="5199776"/>
          </a:xfrm>
          <a:prstGeom prst="rect">
            <a:avLst/>
          </a:prstGeom>
          <a:noFill/>
          <a:ln>
            <a:noFill/>
          </a:ln>
        </p:spPr>
      </p:pic>
      <p:pic>
        <p:nvPicPr>
          <p:cNvPr id="283" name="Google Shape;283;gadd43b4ba0_4_7"/>
          <p:cNvPicPr preferRelativeResize="0"/>
          <p:nvPr/>
        </p:nvPicPr>
        <p:blipFill>
          <a:blip r:embed="rId4">
            <a:alphaModFix/>
          </a:blip>
          <a:stretch>
            <a:fillRect/>
          </a:stretch>
        </p:blipFill>
        <p:spPr>
          <a:xfrm>
            <a:off x="5768300" y="1504250"/>
            <a:ext cx="5964501" cy="5199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add43b4ba0_4_16"/>
          <p:cNvSpPr txBox="1"/>
          <p:nvPr>
            <p:ph type="title"/>
          </p:nvPr>
        </p:nvSpPr>
        <p:spPr>
          <a:xfrm>
            <a:off x="838200" y="165825"/>
            <a:ext cx="10515600" cy="48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Aggregated Data Mart</a:t>
            </a:r>
            <a:endParaRPr>
              <a:solidFill>
                <a:srgbClr val="FFFFFF"/>
              </a:solidFill>
            </a:endParaRPr>
          </a:p>
        </p:txBody>
      </p:sp>
      <p:sp>
        <p:nvSpPr>
          <p:cNvPr id="289" name="Google Shape;289;gadd43b4ba0_4_16"/>
          <p:cNvSpPr txBox="1"/>
          <p:nvPr>
            <p:ph idx="1" type="body"/>
          </p:nvPr>
        </p:nvSpPr>
        <p:spPr>
          <a:xfrm>
            <a:off x="201350" y="876500"/>
            <a:ext cx="11903700" cy="5981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FFFFFF"/>
              </a:buClr>
              <a:buSzPts val="2000"/>
              <a:buFont typeface="Arial"/>
              <a:buChar char="●"/>
            </a:pPr>
            <a:r>
              <a:rPr lang="en-US" sz="2000">
                <a:solidFill>
                  <a:srgbClr val="FFFFFF"/>
                </a:solidFill>
                <a:latin typeface="Arial"/>
                <a:ea typeface="Arial"/>
                <a:cs typeface="Arial"/>
                <a:sym typeface="Arial"/>
              </a:rPr>
              <a:t>Shrunken Data Mart (Cont..)</a:t>
            </a:r>
            <a:endParaRPr sz="2000">
              <a:solidFill>
                <a:srgbClr val="FFFFFF"/>
              </a:solidFill>
              <a:latin typeface="Arial"/>
              <a:ea typeface="Arial"/>
              <a:cs typeface="Arial"/>
              <a:sym typeface="Arial"/>
            </a:endParaRPr>
          </a:p>
        </p:txBody>
      </p:sp>
      <p:pic>
        <p:nvPicPr>
          <p:cNvPr id="290" name="Google Shape;290;gadd43b4ba0_4_16"/>
          <p:cNvPicPr preferRelativeResize="0"/>
          <p:nvPr/>
        </p:nvPicPr>
        <p:blipFill>
          <a:blip r:embed="rId3">
            <a:alphaModFix/>
          </a:blip>
          <a:stretch>
            <a:fillRect/>
          </a:stretch>
        </p:blipFill>
        <p:spPr>
          <a:xfrm>
            <a:off x="838200" y="1952775"/>
            <a:ext cx="3236325" cy="412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add43b4ba0_4_25"/>
          <p:cNvSpPr txBox="1"/>
          <p:nvPr>
            <p:ph type="title"/>
          </p:nvPr>
        </p:nvSpPr>
        <p:spPr>
          <a:xfrm>
            <a:off x="838200" y="165825"/>
            <a:ext cx="10515600" cy="48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Aggregated Data Mart</a:t>
            </a:r>
            <a:endParaRPr>
              <a:solidFill>
                <a:srgbClr val="FFFFFF"/>
              </a:solidFill>
            </a:endParaRPr>
          </a:p>
        </p:txBody>
      </p:sp>
      <p:sp>
        <p:nvSpPr>
          <p:cNvPr id="296" name="Google Shape;296;gadd43b4ba0_4_25"/>
          <p:cNvSpPr txBox="1"/>
          <p:nvPr>
            <p:ph idx="1" type="body"/>
          </p:nvPr>
        </p:nvSpPr>
        <p:spPr>
          <a:xfrm>
            <a:off x="201350" y="876500"/>
            <a:ext cx="11903700" cy="5981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FFFFFF"/>
              </a:buClr>
              <a:buSzPts val="2000"/>
              <a:buFont typeface="Arial"/>
              <a:buChar char="●"/>
            </a:pPr>
            <a:r>
              <a:rPr lang="en-US" sz="2000">
                <a:solidFill>
                  <a:srgbClr val="FFFFFF"/>
                </a:solidFill>
                <a:latin typeface="Arial"/>
                <a:ea typeface="Arial"/>
                <a:cs typeface="Arial"/>
                <a:sym typeface="Arial"/>
              </a:rPr>
              <a:t>Collapsed</a:t>
            </a:r>
            <a:r>
              <a:rPr lang="en-US" sz="2000">
                <a:solidFill>
                  <a:srgbClr val="FFFFFF"/>
                </a:solidFill>
                <a:latin typeface="Arial"/>
                <a:ea typeface="Arial"/>
                <a:cs typeface="Arial"/>
                <a:sym typeface="Arial"/>
              </a:rPr>
              <a:t> Data Mart</a:t>
            </a:r>
            <a:endParaRPr sz="2000">
              <a:solidFill>
                <a:srgbClr val="FFFFFF"/>
              </a:solidFill>
              <a:latin typeface="Arial"/>
              <a:ea typeface="Arial"/>
              <a:cs typeface="Arial"/>
              <a:sym typeface="Arial"/>
            </a:endParaRPr>
          </a:p>
        </p:txBody>
      </p:sp>
      <p:pic>
        <p:nvPicPr>
          <p:cNvPr id="297" name="Google Shape;297;gadd43b4ba0_4_25"/>
          <p:cNvPicPr preferRelativeResize="0"/>
          <p:nvPr/>
        </p:nvPicPr>
        <p:blipFill>
          <a:blip r:embed="rId3">
            <a:alphaModFix/>
          </a:blip>
          <a:stretch>
            <a:fillRect/>
          </a:stretch>
        </p:blipFill>
        <p:spPr>
          <a:xfrm>
            <a:off x="627050" y="1563450"/>
            <a:ext cx="5010950" cy="4915524"/>
          </a:xfrm>
          <a:prstGeom prst="rect">
            <a:avLst/>
          </a:prstGeom>
          <a:noFill/>
          <a:ln>
            <a:noFill/>
          </a:ln>
        </p:spPr>
      </p:pic>
      <p:pic>
        <p:nvPicPr>
          <p:cNvPr id="298" name="Google Shape;298;gadd43b4ba0_4_25"/>
          <p:cNvPicPr preferRelativeResize="0"/>
          <p:nvPr/>
        </p:nvPicPr>
        <p:blipFill>
          <a:blip r:embed="rId4">
            <a:alphaModFix/>
          </a:blip>
          <a:stretch>
            <a:fillRect/>
          </a:stretch>
        </p:blipFill>
        <p:spPr>
          <a:xfrm>
            <a:off x="6479450" y="1077850"/>
            <a:ext cx="4962375" cy="5401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add43b4ba0_4_34"/>
          <p:cNvSpPr txBox="1"/>
          <p:nvPr>
            <p:ph type="title"/>
          </p:nvPr>
        </p:nvSpPr>
        <p:spPr>
          <a:xfrm>
            <a:off x="838200" y="165825"/>
            <a:ext cx="10515600" cy="48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Aggregated Data Mart</a:t>
            </a:r>
            <a:endParaRPr>
              <a:solidFill>
                <a:srgbClr val="FFFFFF"/>
              </a:solidFill>
            </a:endParaRPr>
          </a:p>
        </p:txBody>
      </p:sp>
      <p:sp>
        <p:nvSpPr>
          <p:cNvPr id="304" name="Google Shape;304;gadd43b4ba0_4_34"/>
          <p:cNvSpPr txBox="1"/>
          <p:nvPr>
            <p:ph idx="1" type="body"/>
          </p:nvPr>
        </p:nvSpPr>
        <p:spPr>
          <a:xfrm>
            <a:off x="201350" y="876500"/>
            <a:ext cx="11903700" cy="5981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FFFFFF"/>
              </a:buClr>
              <a:buSzPts val="2000"/>
              <a:buFont typeface="Arial"/>
              <a:buChar char="●"/>
            </a:pPr>
            <a:r>
              <a:rPr lang="en-US" sz="2000">
                <a:solidFill>
                  <a:srgbClr val="FFFFFF"/>
                </a:solidFill>
                <a:latin typeface="Arial"/>
                <a:ea typeface="Arial"/>
                <a:cs typeface="Arial"/>
                <a:sym typeface="Arial"/>
              </a:rPr>
              <a:t>Collapsed Data Mart (Cont….)</a:t>
            </a:r>
            <a:endParaRPr sz="2000">
              <a:solidFill>
                <a:srgbClr val="FFFFFF"/>
              </a:solidFill>
              <a:latin typeface="Arial"/>
              <a:ea typeface="Arial"/>
              <a:cs typeface="Arial"/>
              <a:sym typeface="Arial"/>
            </a:endParaRPr>
          </a:p>
        </p:txBody>
      </p:sp>
      <p:pic>
        <p:nvPicPr>
          <p:cNvPr id="305" name="Google Shape;305;gadd43b4ba0_4_34"/>
          <p:cNvPicPr preferRelativeResize="0"/>
          <p:nvPr/>
        </p:nvPicPr>
        <p:blipFill>
          <a:blip r:embed="rId3">
            <a:alphaModFix/>
          </a:blip>
          <a:stretch>
            <a:fillRect/>
          </a:stretch>
        </p:blipFill>
        <p:spPr>
          <a:xfrm>
            <a:off x="838200" y="1456875"/>
            <a:ext cx="4896150" cy="5152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add43b4ba0_2_332"/>
          <p:cNvSpPr txBox="1"/>
          <p:nvPr>
            <p:ph type="title"/>
          </p:nvPr>
        </p:nvSpPr>
        <p:spPr>
          <a:xfrm>
            <a:off x="838200" y="365125"/>
            <a:ext cx="10515600" cy="967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FFFFFF"/>
                </a:solidFill>
                <a:latin typeface="Arial"/>
                <a:ea typeface="Arial"/>
                <a:cs typeface="Arial"/>
                <a:sym typeface="Arial"/>
              </a:rPr>
              <a:t>Handling Slowly Changing Dimensions</a:t>
            </a:r>
            <a:endParaRPr sz="3600">
              <a:solidFill>
                <a:srgbClr val="FFFFFF"/>
              </a:solidFill>
            </a:endParaRPr>
          </a:p>
        </p:txBody>
      </p:sp>
      <p:sp>
        <p:nvSpPr>
          <p:cNvPr id="311" name="Google Shape;311;gadd43b4ba0_2_332"/>
          <p:cNvSpPr txBox="1"/>
          <p:nvPr>
            <p:ph idx="1" type="body"/>
          </p:nvPr>
        </p:nvSpPr>
        <p:spPr>
          <a:xfrm>
            <a:off x="838200" y="1332925"/>
            <a:ext cx="3728400" cy="484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solidFill>
                  <a:srgbClr val="FFFFFF"/>
                </a:solidFill>
                <a:latin typeface="Arial"/>
                <a:ea typeface="Arial"/>
                <a:cs typeface="Arial"/>
                <a:sym typeface="Arial"/>
              </a:rPr>
              <a:t>SCD- Type1</a:t>
            </a:r>
            <a:endParaRPr sz="2000">
              <a:solidFill>
                <a:srgbClr val="FFFFFF"/>
              </a:solidFill>
              <a:latin typeface="Arial"/>
              <a:ea typeface="Arial"/>
              <a:cs typeface="Arial"/>
              <a:sym typeface="Arial"/>
            </a:endParaRPr>
          </a:p>
          <a:p>
            <a:pPr indent="-1270" lvl="0" marL="0" rtl="0" algn="l">
              <a:lnSpc>
                <a:spcPct val="100000"/>
              </a:lnSpc>
              <a:spcBef>
                <a:spcPts val="2100"/>
              </a:spcBef>
              <a:spcAft>
                <a:spcPts val="0"/>
              </a:spcAft>
              <a:buNone/>
            </a:pPr>
            <a:r>
              <a:rPr lang="en-US" sz="1400">
                <a:solidFill>
                  <a:srgbClr val="FFFFFF"/>
                </a:solidFill>
                <a:latin typeface="Times New Roman"/>
                <a:ea typeface="Times New Roman"/>
                <a:cs typeface="Times New Roman"/>
                <a:sym typeface="Times New Roman"/>
              </a:rPr>
              <a:t>In SCD Type 1 we simply overwrite the existing data since we are not required to keep historical data. In the product dimension table, the product name for prodid = 6 was incorrect so we updated the product name. The image below shows the updated product name and the process of SCD Type 1. </a:t>
            </a:r>
            <a:endParaRPr sz="1400">
              <a:solidFill>
                <a:srgbClr val="FFFFFF"/>
              </a:solidFill>
              <a:latin typeface="Arial"/>
              <a:ea typeface="Arial"/>
              <a:cs typeface="Arial"/>
              <a:sym typeface="Arial"/>
            </a:endParaRPr>
          </a:p>
        </p:txBody>
      </p:sp>
      <p:pic>
        <p:nvPicPr>
          <p:cNvPr id="312" name="Google Shape;312;gadd43b4ba0_2_332"/>
          <p:cNvPicPr preferRelativeResize="0"/>
          <p:nvPr/>
        </p:nvPicPr>
        <p:blipFill>
          <a:blip r:embed="rId3">
            <a:alphaModFix/>
          </a:blip>
          <a:stretch>
            <a:fillRect/>
          </a:stretch>
        </p:blipFill>
        <p:spPr>
          <a:xfrm>
            <a:off x="5177650" y="1397925"/>
            <a:ext cx="6861400" cy="477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add43b4ba0_2_325"/>
          <p:cNvSpPr txBox="1"/>
          <p:nvPr>
            <p:ph type="title"/>
          </p:nvPr>
        </p:nvSpPr>
        <p:spPr>
          <a:xfrm>
            <a:off x="838200" y="365125"/>
            <a:ext cx="10515600" cy="967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FFFFFF"/>
                </a:solidFill>
                <a:latin typeface="Arial"/>
                <a:ea typeface="Arial"/>
                <a:cs typeface="Arial"/>
                <a:sym typeface="Arial"/>
              </a:rPr>
              <a:t>Handling Slowly Changing Dimensions</a:t>
            </a:r>
            <a:endParaRPr sz="3600">
              <a:solidFill>
                <a:srgbClr val="FFFFFF"/>
              </a:solidFill>
            </a:endParaRPr>
          </a:p>
        </p:txBody>
      </p:sp>
      <p:sp>
        <p:nvSpPr>
          <p:cNvPr id="318" name="Google Shape;318;gadd43b4ba0_2_325"/>
          <p:cNvSpPr txBox="1"/>
          <p:nvPr>
            <p:ph idx="1" type="body"/>
          </p:nvPr>
        </p:nvSpPr>
        <p:spPr>
          <a:xfrm>
            <a:off x="838200" y="1332925"/>
            <a:ext cx="9747900" cy="484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solidFill>
                  <a:srgbClr val="FFFFFF"/>
                </a:solidFill>
                <a:latin typeface="Arial"/>
                <a:ea typeface="Arial"/>
                <a:cs typeface="Arial"/>
                <a:sym typeface="Arial"/>
              </a:rPr>
              <a:t>SCD- Type2</a:t>
            </a:r>
            <a:endParaRPr sz="2000">
              <a:solidFill>
                <a:srgbClr val="FFFFFF"/>
              </a:solidFill>
              <a:latin typeface="Arial"/>
              <a:ea typeface="Arial"/>
              <a:cs typeface="Arial"/>
              <a:sym typeface="Arial"/>
            </a:endParaRPr>
          </a:p>
          <a:p>
            <a:pPr indent="-1270" lvl="0" marL="0" rtl="0" algn="l">
              <a:lnSpc>
                <a:spcPct val="100000"/>
              </a:lnSpc>
              <a:spcBef>
                <a:spcPts val="2100"/>
              </a:spcBef>
              <a:spcAft>
                <a:spcPts val="0"/>
              </a:spcAft>
              <a:buNone/>
            </a:pPr>
            <a:r>
              <a:rPr lang="en-US" sz="1400">
                <a:solidFill>
                  <a:srgbClr val="FFFFFF"/>
                </a:solidFill>
                <a:latin typeface="Calibri"/>
                <a:ea typeface="Calibri"/>
                <a:cs typeface="Calibri"/>
                <a:sym typeface="Calibri"/>
              </a:rPr>
              <a:t>In SCD Type 2 an additional record is created. In this methodology all history of the dimension change is maintained thereby having the original record as well as the updated record. The new record will be assigned a new primary key. </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In order to implement SCD Type 2 30 records were taken from the original product dataset with modifications done in the price1 attribute. In order to implement SCD Type 2 we make use of insert. The final output can be seen in the image below.</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We are using Pentaho to maintain slowly changing dimensions. In Pentaho, we are taking .csv as input with modified dataset of 30 records and applying dimensional lookup with prodid and source key to different attribute.</a:t>
            </a:r>
            <a:endParaRPr sz="1400">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add43b4ba0_2_338"/>
          <p:cNvSpPr txBox="1"/>
          <p:nvPr>
            <p:ph type="title"/>
          </p:nvPr>
        </p:nvSpPr>
        <p:spPr>
          <a:xfrm>
            <a:off x="838200" y="365125"/>
            <a:ext cx="10515600" cy="967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FFFFFF"/>
                </a:solidFill>
                <a:latin typeface="Arial"/>
                <a:ea typeface="Arial"/>
                <a:cs typeface="Arial"/>
                <a:sym typeface="Arial"/>
              </a:rPr>
              <a:t>Handling Slowly Changing Dimensions</a:t>
            </a:r>
            <a:endParaRPr sz="3600">
              <a:solidFill>
                <a:srgbClr val="FFFFFF"/>
              </a:solidFill>
            </a:endParaRPr>
          </a:p>
        </p:txBody>
      </p:sp>
      <p:pic>
        <p:nvPicPr>
          <p:cNvPr id="324" name="Google Shape;324;gadd43b4ba0_2_338"/>
          <p:cNvPicPr preferRelativeResize="0"/>
          <p:nvPr/>
        </p:nvPicPr>
        <p:blipFill>
          <a:blip r:embed="rId3">
            <a:alphaModFix/>
          </a:blip>
          <a:stretch>
            <a:fillRect/>
          </a:stretch>
        </p:blipFill>
        <p:spPr>
          <a:xfrm>
            <a:off x="458275" y="1518100"/>
            <a:ext cx="6362700" cy="2054300"/>
          </a:xfrm>
          <a:prstGeom prst="rect">
            <a:avLst/>
          </a:prstGeom>
          <a:noFill/>
          <a:ln>
            <a:noFill/>
          </a:ln>
        </p:spPr>
      </p:pic>
      <p:pic>
        <p:nvPicPr>
          <p:cNvPr id="325" name="Google Shape;325;gadd43b4ba0_2_338"/>
          <p:cNvPicPr preferRelativeResize="0"/>
          <p:nvPr/>
        </p:nvPicPr>
        <p:blipFill>
          <a:blip r:embed="rId4">
            <a:alphaModFix/>
          </a:blip>
          <a:stretch>
            <a:fillRect/>
          </a:stretch>
        </p:blipFill>
        <p:spPr>
          <a:xfrm>
            <a:off x="458275" y="3812200"/>
            <a:ext cx="6362700" cy="243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add43b4ba0_1_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N-M Implementation</a:t>
            </a:r>
            <a:endParaRPr>
              <a:solidFill>
                <a:srgbClr val="FFFFFF"/>
              </a:solidFill>
            </a:endParaRPr>
          </a:p>
        </p:txBody>
      </p:sp>
      <p:sp>
        <p:nvSpPr>
          <p:cNvPr id="331" name="Google Shape;331;gadd43b4ba0_1_7"/>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FFFFFF"/>
                </a:solidFill>
                <a:latin typeface="Arial"/>
                <a:ea typeface="Arial"/>
                <a:cs typeface="Arial"/>
                <a:sym typeface="Arial"/>
              </a:rPr>
              <a:t>•Parent record in one entity contains several child records in another entity and a vice a versa.</a:t>
            </a:r>
            <a:endParaRPr sz="1800">
              <a:solidFill>
                <a:srgbClr val="FFFFFF"/>
              </a:solidFill>
              <a:latin typeface="Arial"/>
              <a:ea typeface="Arial"/>
              <a:cs typeface="Arial"/>
              <a:sym typeface="Arial"/>
            </a:endParaRPr>
          </a:p>
          <a:p>
            <a:pPr indent="0" lvl="0" marL="0" rtl="0" algn="l">
              <a:spcBef>
                <a:spcPts val="1000"/>
              </a:spcBef>
              <a:spcAft>
                <a:spcPts val="0"/>
              </a:spcAft>
              <a:buNone/>
            </a:pPr>
            <a:r>
              <a:rPr lang="en-US" sz="1800">
                <a:solidFill>
                  <a:srgbClr val="FFFFFF"/>
                </a:solidFill>
                <a:latin typeface="Arial"/>
                <a:ea typeface="Arial"/>
                <a:cs typeface="Arial"/>
                <a:sym typeface="Arial"/>
              </a:rPr>
              <a:t>•When there is a need to implement a many to many relationship then the star schema will automatically fall into snowflake model.</a:t>
            </a:r>
            <a:endParaRPr sz="1800">
              <a:solidFill>
                <a:srgbClr val="FFFFFF"/>
              </a:solidFill>
              <a:latin typeface="Arial"/>
              <a:ea typeface="Arial"/>
              <a:cs typeface="Arial"/>
              <a:sym typeface="Arial"/>
            </a:endParaRPr>
          </a:p>
          <a:p>
            <a:pPr indent="0" lvl="0" marL="0" rtl="0" algn="l">
              <a:spcBef>
                <a:spcPts val="1000"/>
              </a:spcBef>
              <a:spcAft>
                <a:spcPts val="0"/>
              </a:spcAft>
              <a:buNone/>
            </a:pPr>
            <a:r>
              <a:rPr lang="en-US" sz="1800">
                <a:solidFill>
                  <a:srgbClr val="FFFFFF"/>
                </a:solidFill>
                <a:latin typeface="Arial"/>
                <a:ea typeface="Arial"/>
                <a:cs typeface="Arial"/>
                <a:sym typeface="Arial"/>
              </a:rPr>
              <a:t>•Multiple ways available for many to many relationship.</a:t>
            </a:r>
            <a:endParaRPr sz="1800">
              <a:solidFill>
                <a:srgbClr val="FFFFFF"/>
              </a:solidFill>
              <a:latin typeface="Arial"/>
              <a:ea typeface="Arial"/>
              <a:cs typeface="Arial"/>
              <a:sym typeface="Arial"/>
            </a:endParaRPr>
          </a:p>
          <a:p>
            <a:pPr indent="0" lvl="0" marL="0" rtl="0" algn="l">
              <a:spcBef>
                <a:spcPts val="1000"/>
              </a:spcBef>
              <a:spcAft>
                <a:spcPts val="0"/>
              </a:spcAft>
              <a:buNone/>
            </a:pPr>
            <a:r>
              <a:rPr lang="en-US" sz="1800">
                <a:solidFill>
                  <a:srgbClr val="FFFFFF"/>
                </a:solidFill>
                <a:latin typeface="Arial"/>
                <a:ea typeface="Arial"/>
                <a:cs typeface="Arial"/>
                <a:sym typeface="Arial"/>
              </a:rPr>
              <a:t>•In Method 1, we create a separate entity and add attribute IDs to the fact table.</a:t>
            </a:r>
            <a:endParaRPr sz="1800">
              <a:solidFill>
                <a:srgbClr val="FFFFFF"/>
              </a:solidFill>
              <a:latin typeface="Arial"/>
              <a:ea typeface="Arial"/>
              <a:cs typeface="Arial"/>
              <a:sym typeface="Arial"/>
            </a:endParaRPr>
          </a:p>
          <a:p>
            <a:pPr indent="0" lvl="0" marL="0" rtl="0" algn="l">
              <a:spcBef>
                <a:spcPts val="1000"/>
              </a:spcBef>
              <a:spcAft>
                <a:spcPts val="0"/>
              </a:spcAft>
              <a:buNone/>
            </a:pPr>
            <a:r>
              <a:rPr lang="en-US" sz="1800">
                <a:solidFill>
                  <a:srgbClr val="FFFFFF"/>
                </a:solidFill>
                <a:latin typeface="Arial"/>
                <a:ea typeface="Arial"/>
                <a:cs typeface="Arial"/>
                <a:sym typeface="Arial"/>
              </a:rPr>
              <a:t>•In Method 2, the many to many relationship is converted into a compound attribute relationship.</a:t>
            </a:r>
            <a:endParaRPr sz="1800">
              <a:solidFill>
                <a:srgbClr val="FFFFFF"/>
              </a:solidFill>
              <a:latin typeface="Arial"/>
              <a:ea typeface="Arial"/>
              <a:cs typeface="Arial"/>
              <a:sym typeface="Arial"/>
            </a:endParaRPr>
          </a:p>
          <a:p>
            <a:pPr indent="0" lvl="0" marL="0" rtl="0" algn="l">
              <a:spcBef>
                <a:spcPts val="1000"/>
              </a:spcBef>
              <a:spcAft>
                <a:spcPts val="0"/>
              </a:spcAft>
              <a:buNone/>
            </a:pPr>
            <a:r>
              <a:rPr lang="en-US" sz="1800">
                <a:solidFill>
                  <a:srgbClr val="FFFFFF"/>
                </a:solidFill>
                <a:latin typeface="Arial"/>
                <a:ea typeface="Arial"/>
                <a:cs typeface="Arial"/>
                <a:sym typeface="Arial"/>
              </a:rPr>
              <a:t>•In Method 3, it’s a versatile solution. It simplifies the compound attribute relationship which is in method 2 into the simple attribute relationship. It requires only one of attribute columns in fact table rather than all the columns. </a:t>
            </a:r>
            <a:endParaRPr sz="1800">
              <a:solidFill>
                <a:srgbClr val="FFFFFF"/>
              </a:solidFill>
              <a:latin typeface="Arial"/>
              <a:ea typeface="Arial"/>
              <a:cs typeface="Arial"/>
              <a:sym typeface="Arial"/>
            </a:endParaRPr>
          </a:p>
          <a:p>
            <a:pPr indent="0" lvl="0" marL="0" rtl="0" algn="l">
              <a:spcBef>
                <a:spcPts val="1000"/>
              </a:spcBef>
              <a:spcAft>
                <a:spcPts val="2100"/>
              </a:spcAft>
              <a:buNone/>
            </a:pPr>
            <a:r>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latin typeface="Calibri"/>
                <a:ea typeface="Calibri"/>
                <a:cs typeface="Calibri"/>
                <a:sym typeface="Calibri"/>
              </a:rPr>
              <a:t>Data Mart Universe of Discourse</a:t>
            </a:r>
            <a:endParaRPr>
              <a:latin typeface="Calibri"/>
              <a:ea typeface="Calibri"/>
              <a:cs typeface="Calibri"/>
              <a:sym typeface="Calibri"/>
            </a:endParaRPr>
          </a:p>
        </p:txBody>
      </p:sp>
      <p:sp>
        <p:nvSpPr>
          <p:cNvPr id="153" name="Google Shape;15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2800">
                <a:latin typeface="Calibri"/>
                <a:ea typeface="Calibri"/>
                <a:cs typeface="Calibri"/>
                <a:sym typeface="Calibri"/>
              </a:rPr>
              <a:t>For the financial control and analysis of the TPC-E, PEC and TPC-W sales based on annually, quarterly, monthly, weekly, daily basis is the universe of discourse of the project.</a:t>
            </a:r>
            <a:endParaRPr sz="2800">
              <a:latin typeface="Calibri"/>
              <a:ea typeface="Calibri"/>
              <a:cs typeface="Calibri"/>
              <a:sym typeface="Calibri"/>
            </a:endParaRPr>
          </a:p>
          <a:p>
            <a:pPr indent="0" lvl="0" marL="0" rtl="0" algn="l">
              <a:lnSpc>
                <a:spcPct val="90000"/>
              </a:lnSpc>
              <a:spcBef>
                <a:spcPts val="1000"/>
              </a:spcBef>
              <a:spcAft>
                <a:spcPts val="0"/>
              </a:spcAft>
              <a:buClr>
                <a:schemeClr val="dk1"/>
              </a:buClr>
              <a:buSzPts val="1800"/>
              <a:buNone/>
            </a:pPr>
            <a:r>
              <a:t/>
            </a:r>
            <a:endParaRPr sz="1800">
              <a:latin typeface="Calibri"/>
              <a:ea typeface="Calibri"/>
              <a:cs typeface="Calibri"/>
              <a:sym typeface="Calibri"/>
            </a:endParaRPr>
          </a:p>
          <a:p>
            <a:pPr indent="-114300" lvl="0" marL="0" marR="0" rtl="0" algn="l">
              <a:lnSpc>
                <a:spcPct val="90000"/>
              </a:lnSpc>
              <a:spcBef>
                <a:spcPts val="0"/>
              </a:spcBef>
              <a:spcAft>
                <a:spcPts val="0"/>
              </a:spcAft>
              <a:buClr>
                <a:schemeClr val="dk1"/>
              </a:buClr>
              <a:buSzPts val="1800"/>
              <a:buFont typeface="Calibri"/>
              <a:buChar char="●"/>
            </a:pPr>
            <a:r>
              <a:rPr b="1" lang="en-US" sz="2400" u="sng">
                <a:latin typeface="Calibri"/>
                <a:ea typeface="Calibri"/>
                <a:cs typeface="Calibri"/>
                <a:sym typeface="Calibri"/>
              </a:rPr>
              <a:t>Scope:</a:t>
            </a:r>
            <a:endParaRPr sz="2400">
              <a:latin typeface="Calibri"/>
              <a:ea typeface="Calibri"/>
              <a:cs typeface="Calibri"/>
              <a:sym typeface="Calibri"/>
            </a:endParaRPr>
          </a:p>
          <a:p>
            <a:pPr indent="0" lvl="0" marL="0" marR="0" rtl="0" algn="l">
              <a:lnSpc>
                <a:spcPct val="90000"/>
              </a:lnSpc>
              <a:spcBef>
                <a:spcPts val="0"/>
              </a:spcBef>
              <a:spcAft>
                <a:spcPts val="0"/>
              </a:spcAft>
              <a:buClr>
                <a:schemeClr val="dk1"/>
              </a:buClr>
              <a:buSzPts val="1800"/>
              <a:buNone/>
            </a:pPr>
            <a:r>
              <a:t/>
            </a:r>
            <a:endParaRPr b="1" sz="2400" u="sng">
              <a:latin typeface="Calibri"/>
              <a:ea typeface="Calibri"/>
              <a:cs typeface="Calibri"/>
              <a:sym typeface="Calibri"/>
            </a:endParaRPr>
          </a:p>
          <a:p>
            <a:pPr indent="0" lvl="0" marL="0" marR="0" rtl="0" algn="l">
              <a:lnSpc>
                <a:spcPct val="90000"/>
              </a:lnSpc>
              <a:spcBef>
                <a:spcPts val="0"/>
              </a:spcBef>
              <a:spcAft>
                <a:spcPts val="0"/>
              </a:spcAft>
              <a:buClr>
                <a:schemeClr val="dk1"/>
              </a:buClr>
              <a:buSzPts val="1800"/>
              <a:buNone/>
            </a:pPr>
            <a:r>
              <a:rPr lang="en-US" sz="2800">
                <a:latin typeface="Calibri"/>
                <a:ea typeface="Calibri"/>
                <a:cs typeface="Calibri"/>
                <a:sym typeface="Calibri"/>
              </a:rPr>
              <a:t>The scope of this project lies in analyzing product sales of TPC-E, PEC and TPC-W based on annually, quarterly, monthly, weekly, daily basis.</a:t>
            </a:r>
            <a:endParaRPr sz="2800">
              <a:latin typeface="Calibri"/>
              <a:ea typeface="Calibri"/>
              <a:cs typeface="Calibri"/>
              <a:sym typeface="Calibri"/>
            </a:endParaRPr>
          </a:p>
          <a:p>
            <a:pPr indent="-50800" lvl="0" marL="228600" rtl="0" algn="l">
              <a:lnSpc>
                <a:spcPct val="90000"/>
              </a:lnSpc>
              <a:spcBef>
                <a:spcPts val="1000"/>
              </a:spcBef>
              <a:spcAft>
                <a:spcPts val="2100"/>
              </a:spcAft>
              <a:buClr>
                <a:schemeClr val="dk1"/>
              </a:buClr>
              <a:buSzPts val="2800"/>
              <a:buNone/>
            </a:pPr>
            <a:r>
              <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add43b4ba0_4_42"/>
          <p:cNvSpPr txBox="1"/>
          <p:nvPr>
            <p:ph type="title"/>
          </p:nvPr>
        </p:nvSpPr>
        <p:spPr>
          <a:xfrm>
            <a:off x="838200" y="365125"/>
            <a:ext cx="10515600" cy="55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N-M Implementation (ER diagram)</a:t>
            </a:r>
            <a:endParaRPr>
              <a:solidFill>
                <a:srgbClr val="FFFFFF"/>
              </a:solidFill>
            </a:endParaRPr>
          </a:p>
        </p:txBody>
      </p:sp>
      <p:sp>
        <p:nvSpPr>
          <p:cNvPr id="337" name="Google Shape;337;gadd43b4ba0_4_42"/>
          <p:cNvSpPr txBox="1"/>
          <p:nvPr>
            <p:ph idx="1" type="body"/>
          </p:nvPr>
        </p:nvSpPr>
        <p:spPr>
          <a:xfrm>
            <a:off x="838200" y="971250"/>
            <a:ext cx="10515600" cy="56145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a:solidFill>
                <a:srgbClr val="FFFFFF"/>
              </a:solidFill>
            </a:endParaRPr>
          </a:p>
        </p:txBody>
      </p:sp>
      <p:pic>
        <p:nvPicPr>
          <p:cNvPr id="338" name="Google Shape;338;gadd43b4ba0_4_42"/>
          <p:cNvPicPr preferRelativeResize="0"/>
          <p:nvPr/>
        </p:nvPicPr>
        <p:blipFill>
          <a:blip r:embed="rId3">
            <a:alphaModFix/>
          </a:blip>
          <a:stretch>
            <a:fillRect/>
          </a:stretch>
        </p:blipFill>
        <p:spPr>
          <a:xfrm>
            <a:off x="945975" y="1101550"/>
            <a:ext cx="6018625" cy="53892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add43b4ba0_2_348"/>
          <p:cNvSpPr txBox="1"/>
          <p:nvPr>
            <p:ph type="title"/>
          </p:nvPr>
        </p:nvSpPr>
        <p:spPr>
          <a:xfrm>
            <a:off x="838200" y="365125"/>
            <a:ext cx="10515600" cy="880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FFFFFF"/>
                </a:solidFill>
                <a:latin typeface="Calibri"/>
                <a:ea typeface="Calibri"/>
                <a:cs typeface="Calibri"/>
                <a:sym typeface="Calibri"/>
              </a:rPr>
              <a:t>Appendix (Fix Lab #3 Problems)</a:t>
            </a:r>
            <a:endParaRPr>
              <a:solidFill>
                <a:srgbClr val="FFFFFF"/>
              </a:solidFill>
            </a:endParaRPr>
          </a:p>
        </p:txBody>
      </p:sp>
      <p:sp>
        <p:nvSpPr>
          <p:cNvPr id="344" name="Google Shape;344;gadd43b4ba0_2_348"/>
          <p:cNvSpPr txBox="1"/>
          <p:nvPr>
            <p:ph idx="1" type="body"/>
          </p:nvPr>
        </p:nvSpPr>
        <p:spPr>
          <a:xfrm>
            <a:off x="838200" y="1474850"/>
            <a:ext cx="10515600" cy="4701900"/>
          </a:xfrm>
          <a:prstGeom prst="rect">
            <a:avLst/>
          </a:prstGeom>
        </p:spPr>
        <p:txBody>
          <a:bodyPr anchorCtr="0" anchor="t" bIns="45700" lIns="91425" spcFirstLastPara="1" rIns="91425" wrap="square" tIns="45700">
            <a:noAutofit/>
          </a:bodyPr>
          <a:lstStyle/>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In Lab-03 deliverables we missed to take care of  few points which we rectified in this final submission. The final changes include the following:</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317500" lvl="0" marL="457200" rtl="0" algn="l">
              <a:lnSpc>
                <a:spcPct val="100000"/>
              </a:lnSpc>
              <a:spcBef>
                <a:spcPts val="0"/>
              </a:spcBef>
              <a:spcAft>
                <a:spcPts val="0"/>
              </a:spcAft>
              <a:buClr>
                <a:srgbClr val="FFFFFF"/>
              </a:buClr>
              <a:buSzPts val="1400"/>
              <a:buFont typeface="Calibri"/>
              <a:buChar char="●"/>
            </a:pPr>
            <a:r>
              <a:rPr b="1" lang="en-US" sz="1400">
                <a:solidFill>
                  <a:srgbClr val="FFFFFF"/>
                </a:solidFill>
                <a:latin typeface="Calibri"/>
                <a:ea typeface="Calibri"/>
                <a:cs typeface="Calibri"/>
                <a:sym typeface="Calibri"/>
              </a:rPr>
              <a:t>Missed the cardinalities relationship:</a:t>
            </a:r>
            <a:endParaRPr b="1" sz="1400">
              <a:solidFill>
                <a:srgbClr val="FFFFFF"/>
              </a:solidFill>
              <a:latin typeface="Calibri"/>
              <a:ea typeface="Calibri"/>
              <a:cs typeface="Calibri"/>
              <a:sym typeface="Calibri"/>
            </a:endParaRPr>
          </a:p>
          <a:p>
            <a:pPr indent="-1269" lvl="0" marL="457200" rtl="0" algn="l">
              <a:lnSpc>
                <a:spcPct val="100000"/>
              </a:lnSpc>
              <a:spcBef>
                <a:spcPts val="0"/>
              </a:spcBef>
              <a:spcAft>
                <a:spcPts val="0"/>
              </a:spcAft>
              <a:buNone/>
            </a:pPr>
            <a:r>
              <a:rPr lang="en-US" sz="1400">
                <a:solidFill>
                  <a:srgbClr val="FFFFFF"/>
                </a:solidFill>
                <a:latin typeface="Calibri"/>
                <a:ea typeface="Calibri"/>
                <a:cs typeface="Calibri"/>
                <a:sym typeface="Calibri"/>
              </a:rPr>
              <a:t>Now the cardinalities relationship is been set.</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317500" lvl="0" marL="457200" rtl="0" algn="l">
              <a:lnSpc>
                <a:spcPct val="100000"/>
              </a:lnSpc>
              <a:spcBef>
                <a:spcPts val="0"/>
              </a:spcBef>
              <a:spcAft>
                <a:spcPts val="0"/>
              </a:spcAft>
              <a:buClr>
                <a:srgbClr val="FFFFFF"/>
              </a:buClr>
              <a:buSzPts val="1400"/>
              <a:buFont typeface="Calibri"/>
              <a:buChar char="●"/>
            </a:pPr>
            <a:r>
              <a:rPr b="1" lang="en-US" sz="1400">
                <a:solidFill>
                  <a:srgbClr val="FFFFFF"/>
                </a:solidFill>
                <a:latin typeface="Calibri"/>
                <a:ea typeface="Calibri"/>
                <a:cs typeface="Calibri"/>
                <a:sym typeface="Calibri"/>
              </a:rPr>
              <a:t>Sales Amount computation:</a:t>
            </a:r>
            <a:endParaRPr b="1" sz="1400">
              <a:solidFill>
                <a:srgbClr val="FFFFFF"/>
              </a:solidFill>
              <a:latin typeface="Calibri"/>
              <a:ea typeface="Calibri"/>
              <a:cs typeface="Calibri"/>
              <a:sym typeface="Calibri"/>
            </a:endParaRPr>
          </a:p>
          <a:p>
            <a:pPr indent="-1269" lvl="0" marL="457200" rtl="0" algn="l">
              <a:lnSpc>
                <a:spcPct val="100000"/>
              </a:lnSpc>
              <a:spcBef>
                <a:spcPts val="0"/>
              </a:spcBef>
              <a:spcAft>
                <a:spcPts val="0"/>
              </a:spcAft>
              <a:buNone/>
            </a:pPr>
            <a:r>
              <a:rPr lang="en-US" sz="1400">
                <a:solidFill>
                  <a:srgbClr val="FFFFFF"/>
                </a:solidFill>
                <a:latin typeface="Calibri"/>
                <a:ea typeface="Calibri"/>
                <a:cs typeface="Calibri"/>
                <a:sym typeface="Calibri"/>
              </a:rPr>
              <a:t>We missed to calculate the sales amount which we rectified by performing computations in the pentaho using calculator for PEC invoice, TPC-W invoice.</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317500" lvl="0" marL="457200" rtl="0" algn="l">
              <a:lnSpc>
                <a:spcPct val="100000"/>
              </a:lnSpc>
              <a:spcBef>
                <a:spcPts val="0"/>
              </a:spcBef>
              <a:spcAft>
                <a:spcPts val="0"/>
              </a:spcAft>
              <a:buClr>
                <a:srgbClr val="FFFFFF"/>
              </a:buClr>
              <a:buSzPts val="1400"/>
              <a:buFont typeface="Calibri"/>
              <a:buChar char="●"/>
            </a:pPr>
            <a:r>
              <a:rPr b="1" lang="en-US" sz="1400">
                <a:solidFill>
                  <a:srgbClr val="FFFFFF"/>
                </a:solidFill>
                <a:latin typeface="Calibri"/>
                <a:ea typeface="Calibri"/>
                <a:cs typeface="Calibri"/>
                <a:sym typeface="Calibri"/>
              </a:rPr>
              <a:t>Missed to split Department numbers/ Suite numbers:</a:t>
            </a:r>
            <a:endParaRPr b="1" sz="1400">
              <a:solidFill>
                <a:srgbClr val="FFFFFF"/>
              </a:solidFill>
              <a:latin typeface="Calibri"/>
              <a:ea typeface="Calibri"/>
              <a:cs typeface="Calibri"/>
              <a:sym typeface="Calibri"/>
            </a:endParaRPr>
          </a:p>
          <a:p>
            <a:pPr indent="-1269" lvl="0" marL="457200" rtl="0" algn="l">
              <a:lnSpc>
                <a:spcPct val="100000"/>
              </a:lnSpc>
              <a:spcBef>
                <a:spcPts val="0"/>
              </a:spcBef>
              <a:spcAft>
                <a:spcPts val="0"/>
              </a:spcAft>
              <a:buNone/>
            </a:pPr>
            <a:r>
              <a:rPr lang="en-US" sz="1400">
                <a:solidFill>
                  <a:srgbClr val="FFFFFF"/>
                </a:solidFill>
                <a:latin typeface="Calibri"/>
                <a:ea typeface="Calibri"/>
                <a:cs typeface="Calibri"/>
                <a:sym typeface="Calibri"/>
              </a:rPr>
              <a:t>In TPC-W customer the splitting of Department numbers/ Suite numbers is done correctly and taken care this time using pentaho.</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317500" lvl="0" marL="457200" rtl="0" algn="l">
              <a:lnSpc>
                <a:spcPct val="100000"/>
              </a:lnSpc>
              <a:spcBef>
                <a:spcPts val="0"/>
              </a:spcBef>
              <a:spcAft>
                <a:spcPts val="0"/>
              </a:spcAft>
              <a:buClr>
                <a:srgbClr val="FFFFFF"/>
              </a:buClr>
              <a:buSzPts val="1400"/>
              <a:buFont typeface="Calibri"/>
              <a:buChar char="●"/>
            </a:pPr>
            <a:r>
              <a:rPr b="1" lang="en-US" sz="1400">
                <a:solidFill>
                  <a:srgbClr val="FFFFFF"/>
                </a:solidFill>
                <a:latin typeface="Calibri"/>
                <a:ea typeface="Calibri"/>
                <a:cs typeface="Calibri"/>
                <a:sym typeface="Calibri"/>
              </a:rPr>
              <a:t>Incorrect discounted field:</a:t>
            </a:r>
            <a:endParaRPr b="1" sz="1400">
              <a:solidFill>
                <a:srgbClr val="FFFFFF"/>
              </a:solidFill>
              <a:latin typeface="Calibri"/>
              <a:ea typeface="Calibri"/>
              <a:cs typeface="Calibri"/>
              <a:sym typeface="Calibri"/>
            </a:endParaRPr>
          </a:p>
          <a:p>
            <a:pPr indent="-1269" lvl="0" marL="457200" rtl="0" algn="l">
              <a:lnSpc>
                <a:spcPct val="100000"/>
              </a:lnSpc>
              <a:spcBef>
                <a:spcPts val="0"/>
              </a:spcBef>
              <a:spcAft>
                <a:spcPts val="0"/>
              </a:spcAft>
              <a:buNone/>
            </a:pPr>
            <a:r>
              <a:rPr lang="en-US" sz="1400">
                <a:solidFill>
                  <a:srgbClr val="FFFFFF"/>
                </a:solidFill>
                <a:latin typeface="Calibri"/>
                <a:ea typeface="Calibri"/>
                <a:cs typeface="Calibri"/>
                <a:sym typeface="Calibri"/>
              </a:rPr>
              <a:t>For InvoiceID = 45461 as discounted value is missing in TPC-W invoice it’s been handled.</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317500" lvl="0" marL="457200" rtl="0" algn="l">
              <a:lnSpc>
                <a:spcPct val="100000"/>
              </a:lnSpc>
              <a:spcBef>
                <a:spcPts val="0"/>
              </a:spcBef>
              <a:spcAft>
                <a:spcPts val="0"/>
              </a:spcAft>
              <a:buClr>
                <a:srgbClr val="FFFFFF"/>
              </a:buClr>
              <a:buSzPts val="1400"/>
              <a:buFont typeface="Calibri"/>
              <a:buChar char="●"/>
            </a:pPr>
            <a:r>
              <a:rPr lang="en-US" sz="1400">
                <a:solidFill>
                  <a:srgbClr val="FFFFFF"/>
                </a:solidFill>
                <a:latin typeface="Calibri"/>
                <a:ea typeface="Calibri"/>
                <a:cs typeface="Calibri"/>
                <a:sym typeface="Calibri"/>
              </a:rPr>
              <a:t>Splitting of address fields:</a:t>
            </a:r>
            <a:endParaRPr sz="1400">
              <a:solidFill>
                <a:srgbClr val="FFFFFF"/>
              </a:solidFill>
              <a:latin typeface="Calibri"/>
              <a:ea typeface="Calibri"/>
              <a:cs typeface="Calibri"/>
              <a:sym typeface="Calibri"/>
            </a:endParaRPr>
          </a:p>
          <a:p>
            <a:pPr indent="-1269" lvl="0" marL="457200" rtl="0" algn="l">
              <a:lnSpc>
                <a:spcPct val="100000"/>
              </a:lnSpc>
              <a:spcBef>
                <a:spcPts val="0"/>
              </a:spcBef>
              <a:spcAft>
                <a:spcPts val="0"/>
              </a:spcAft>
              <a:buNone/>
            </a:pPr>
            <a:r>
              <a:rPr lang="en-US" sz="1400">
                <a:solidFill>
                  <a:srgbClr val="FFFFFF"/>
                </a:solidFill>
                <a:latin typeface="Calibri"/>
                <a:ea typeface="Calibri"/>
                <a:cs typeface="Calibri"/>
                <a:sym typeface="Calibri"/>
              </a:rPr>
              <a:t>The address fields are split into Addr1 and Addr2 throughout.</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317500" lvl="0" marL="457200" rtl="0" algn="l">
              <a:lnSpc>
                <a:spcPct val="100000"/>
              </a:lnSpc>
              <a:spcBef>
                <a:spcPts val="0"/>
              </a:spcBef>
              <a:spcAft>
                <a:spcPts val="0"/>
              </a:spcAft>
              <a:buClr>
                <a:srgbClr val="FFFFFF"/>
              </a:buClr>
              <a:buSzPts val="1400"/>
              <a:buFont typeface="Calibri"/>
              <a:buChar char="●"/>
            </a:pPr>
            <a:r>
              <a:rPr lang="en-US" sz="1400">
                <a:solidFill>
                  <a:srgbClr val="FFFFFF"/>
                </a:solidFill>
                <a:latin typeface="Calibri"/>
                <a:ea typeface="Calibri"/>
                <a:cs typeface="Calibri"/>
                <a:sym typeface="Calibri"/>
              </a:rPr>
              <a:t>Sales_By field addition:</a:t>
            </a:r>
            <a:endParaRPr sz="1400">
              <a:solidFill>
                <a:srgbClr val="FFFFFF"/>
              </a:solidFill>
              <a:latin typeface="Calibri"/>
              <a:ea typeface="Calibri"/>
              <a:cs typeface="Calibri"/>
              <a:sym typeface="Calibri"/>
            </a:endParaRPr>
          </a:p>
          <a:p>
            <a:pPr indent="-1269" lvl="0" marL="457200" rtl="0" algn="l">
              <a:lnSpc>
                <a:spcPct val="100000"/>
              </a:lnSpc>
              <a:spcBef>
                <a:spcPts val="0"/>
              </a:spcBef>
              <a:spcAft>
                <a:spcPts val="0"/>
              </a:spcAft>
              <a:buNone/>
            </a:pPr>
            <a:r>
              <a:rPr lang="en-US" sz="1400">
                <a:solidFill>
                  <a:srgbClr val="FFFFFF"/>
                </a:solidFill>
                <a:latin typeface="Calibri"/>
                <a:ea typeface="Calibri"/>
                <a:cs typeface="Calibri"/>
                <a:sym typeface="Calibri"/>
              </a:rPr>
              <a:t>Added Sales_By field.</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317500" lvl="0" marL="457200" rtl="0" algn="l">
              <a:lnSpc>
                <a:spcPct val="100000"/>
              </a:lnSpc>
              <a:spcBef>
                <a:spcPts val="0"/>
              </a:spcBef>
              <a:spcAft>
                <a:spcPts val="0"/>
              </a:spcAft>
              <a:buClr>
                <a:srgbClr val="FFFFFF"/>
              </a:buClr>
              <a:buSzPts val="1400"/>
              <a:buFont typeface="Calibri"/>
              <a:buChar char="●"/>
            </a:pPr>
            <a:r>
              <a:rPr lang="en-US" sz="1400">
                <a:solidFill>
                  <a:srgbClr val="FFFFFF"/>
                </a:solidFill>
                <a:latin typeface="Calibri"/>
                <a:ea typeface="Calibri"/>
                <a:cs typeface="Calibri"/>
                <a:sym typeface="Calibri"/>
              </a:rPr>
              <a:t>Loading of records in the fact table is been handled.</a:t>
            </a:r>
            <a:endParaRPr sz="1400">
              <a:solidFill>
                <a:srgbClr val="FFFFFF"/>
              </a:solidFill>
              <a:latin typeface="Calibri"/>
              <a:ea typeface="Calibri"/>
              <a:cs typeface="Calibri"/>
              <a:sym typeface="Calibri"/>
            </a:endParaRPr>
          </a:p>
          <a:p>
            <a:pPr indent="0" lvl="0" marL="0" rtl="0" algn="l">
              <a:spcBef>
                <a:spcPts val="1000"/>
              </a:spcBef>
              <a:spcAft>
                <a:spcPts val="2100"/>
              </a:spcAft>
              <a:buNone/>
            </a:pPr>
            <a:r>
              <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add43b4ba0_2_311"/>
          <p:cNvSpPr txBox="1"/>
          <p:nvPr>
            <p:ph type="title"/>
          </p:nvPr>
        </p:nvSpPr>
        <p:spPr>
          <a:xfrm>
            <a:off x="3769025" y="2737325"/>
            <a:ext cx="4806900" cy="1293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a:solidFill>
                  <a:srgbClr val="FFFFFF"/>
                </a:solidFill>
              </a:rPr>
              <a:t>Questions?</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add43b4ba0_2_321"/>
          <p:cNvSpPr txBox="1"/>
          <p:nvPr>
            <p:ph type="title"/>
          </p:nvPr>
        </p:nvSpPr>
        <p:spPr>
          <a:xfrm>
            <a:off x="3769025" y="2737325"/>
            <a:ext cx="4806900" cy="1293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800">
                <a:solidFill>
                  <a:srgbClr val="FFFFFF"/>
                </a:solidFill>
              </a:rPr>
              <a:t>THANK YOU</a:t>
            </a:r>
            <a:endParaRPr sz="4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t>Information Package chart</a:t>
            </a:r>
            <a:endParaRPr/>
          </a:p>
        </p:txBody>
      </p:sp>
      <p:sp>
        <p:nvSpPr>
          <p:cNvPr id="159" name="Google Shape;159;p4"/>
          <p:cNvSpPr txBox="1"/>
          <p:nvPr>
            <p:ph idx="1" type="body"/>
          </p:nvPr>
        </p:nvSpPr>
        <p:spPr>
          <a:xfrm>
            <a:off x="466775" y="1825625"/>
            <a:ext cx="11557200" cy="4351500"/>
          </a:xfrm>
          <a:prstGeom prst="rect">
            <a:avLst/>
          </a:prstGeom>
          <a:noFill/>
          <a:ln>
            <a:noFill/>
          </a:ln>
        </p:spPr>
        <p:txBody>
          <a:bodyPr anchorCtr="0" anchor="t" bIns="45700" lIns="91425" spcFirstLastPara="1" rIns="91425" wrap="square" tIns="45700">
            <a:normAutofit/>
          </a:bodyPr>
          <a:lstStyle/>
          <a:p>
            <a:pPr indent="0" lvl="0" marL="177800" rtl="0" algn="l">
              <a:lnSpc>
                <a:spcPct val="100000"/>
              </a:lnSpc>
              <a:spcBef>
                <a:spcPts val="0"/>
              </a:spcBef>
              <a:spcAft>
                <a:spcPts val="0"/>
              </a:spcAft>
              <a:buClr>
                <a:schemeClr val="dk1"/>
              </a:buClr>
              <a:buSzPts val="2800"/>
              <a:buNone/>
            </a:pPr>
            <a:r>
              <a:rPr b="1" lang="en-US" sz="1600">
                <a:latin typeface="Calibri"/>
                <a:ea typeface="Calibri"/>
                <a:cs typeface="Calibri"/>
                <a:sym typeface="Calibri"/>
              </a:rPr>
              <a:t>Process Definition: </a:t>
            </a:r>
            <a:endParaRPr b="1" sz="1600">
              <a:latin typeface="Calibri"/>
              <a:ea typeface="Calibri"/>
              <a:cs typeface="Calibri"/>
              <a:sym typeface="Calibri"/>
            </a:endParaRPr>
          </a:p>
          <a:p>
            <a:pPr indent="0" lvl="0" marL="177800" rtl="0" algn="l">
              <a:lnSpc>
                <a:spcPct val="100000"/>
              </a:lnSpc>
              <a:spcBef>
                <a:spcPts val="0"/>
              </a:spcBef>
              <a:spcAft>
                <a:spcPts val="0"/>
              </a:spcAft>
              <a:buClr>
                <a:schemeClr val="dk1"/>
              </a:buClr>
              <a:buSzPts val="2800"/>
              <a:buNone/>
            </a:pPr>
            <a:r>
              <a:rPr lang="en-US" sz="1400">
                <a:latin typeface="Calibri"/>
                <a:ea typeface="Calibri"/>
                <a:cs typeface="Calibri"/>
                <a:sym typeface="Calibri"/>
              </a:rPr>
              <a:t>The process involves the </a:t>
            </a:r>
            <a:r>
              <a:rPr lang="en-US" sz="1400">
                <a:solidFill>
                  <a:srgbClr val="FFFFFF"/>
                </a:solidFill>
                <a:latin typeface="Calibri"/>
                <a:ea typeface="Calibri"/>
                <a:cs typeface="Calibri"/>
                <a:sym typeface="Calibri"/>
              </a:rPr>
              <a:t>Financial Control and Analysis of TPC-E, PEC, TPC-W divisions sales.</a:t>
            </a:r>
            <a:endParaRPr sz="1400">
              <a:solidFill>
                <a:srgbClr val="FFFFFF"/>
              </a:solidFill>
              <a:latin typeface="Calibri"/>
              <a:ea typeface="Calibri"/>
              <a:cs typeface="Calibri"/>
              <a:sym typeface="Calibri"/>
            </a:endParaRPr>
          </a:p>
          <a:p>
            <a:pPr indent="0" lvl="0" marL="177800" rtl="0" algn="l">
              <a:lnSpc>
                <a:spcPct val="100000"/>
              </a:lnSpc>
              <a:spcBef>
                <a:spcPts val="0"/>
              </a:spcBef>
              <a:spcAft>
                <a:spcPts val="0"/>
              </a:spcAft>
              <a:buClr>
                <a:schemeClr val="dk1"/>
              </a:buClr>
              <a:buSzPts val="2800"/>
              <a:buNone/>
            </a:pPr>
            <a:r>
              <a:t/>
            </a:r>
            <a:endParaRPr sz="1400">
              <a:solidFill>
                <a:srgbClr val="FFFFFF"/>
              </a:solidFill>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b="1" lang="en-US" sz="1600">
                <a:latin typeface="Calibri"/>
                <a:ea typeface="Calibri"/>
                <a:cs typeface="Calibri"/>
                <a:sym typeface="Calibri"/>
              </a:rPr>
              <a:t>Grain:</a:t>
            </a:r>
            <a:endParaRPr b="1" sz="16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lang="en-US" sz="1400">
                <a:latin typeface="Calibri"/>
                <a:ea typeface="Calibri"/>
                <a:cs typeface="Calibri"/>
                <a:sym typeface="Calibri"/>
              </a:rPr>
              <a:t>Individual Product Sale by every customer is analyzed.</a:t>
            </a:r>
            <a:endParaRPr sz="14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t/>
            </a:r>
            <a:endParaRPr sz="14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b="1" lang="en-US" sz="1600">
                <a:latin typeface="Calibri"/>
                <a:ea typeface="Calibri"/>
                <a:cs typeface="Calibri"/>
                <a:sym typeface="Calibri"/>
              </a:rPr>
              <a:t>Dimensions and Attributes:</a:t>
            </a:r>
            <a:endParaRPr b="1" sz="16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lang="en-US" sz="1400" u="sng">
                <a:latin typeface="Calibri"/>
                <a:ea typeface="Calibri"/>
                <a:cs typeface="Calibri"/>
                <a:sym typeface="Calibri"/>
              </a:rPr>
              <a:t>Customer_Dim</a:t>
            </a:r>
            <a:r>
              <a:rPr lang="en-US" sz="1400">
                <a:latin typeface="Calibri"/>
                <a:ea typeface="Calibri"/>
                <a:cs typeface="Calibri"/>
                <a:sym typeface="Calibri"/>
              </a:rPr>
              <a:t>: Customer_SK, custID, name, Addr1, Addr2, city, state, zip, CUSTTYPEID, TYPENAME</a:t>
            </a:r>
            <a:endParaRPr sz="14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lang="en-US" sz="1400" u="sng">
                <a:latin typeface="Calibri"/>
                <a:ea typeface="Calibri"/>
                <a:cs typeface="Calibri"/>
                <a:sym typeface="Calibri"/>
              </a:rPr>
              <a:t>Product_Dim</a:t>
            </a:r>
            <a:r>
              <a:rPr lang="en-US" sz="1400">
                <a:latin typeface="Calibri"/>
                <a:ea typeface="Calibri"/>
                <a:cs typeface="Calibri"/>
                <a:sym typeface="Calibri"/>
              </a:rPr>
              <a:t>: Product_SK, ProductID, ProductName, Price1, Price2, UnitCost, SupplierName, SupAddress1, SupAddress2, City, State, Zip, PRODTYPEID, TYPEDESCRIPTION, BUID, NAME, ABBREV</a:t>
            </a:r>
            <a:endParaRPr sz="14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lang="en-US" sz="1400" u="sng">
                <a:latin typeface="Calibri"/>
                <a:ea typeface="Calibri"/>
                <a:cs typeface="Calibri"/>
                <a:sym typeface="Calibri"/>
              </a:rPr>
              <a:t>Junk_Dim</a:t>
            </a:r>
            <a:r>
              <a:rPr lang="en-US" sz="1400">
                <a:latin typeface="Calibri"/>
                <a:ea typeface="Calibri"/>
                <a:cs typeface="Calibri"/>
                <a:sym typeface="Calibri"/>
              </a:rPr>
              <a:t>: Junk_SK, Shippingmethod, Paymentmethod, Orderingmethod</a:t>
            </a:r>
            <a:endParaRPr sz="14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lang="en-US" sz="1400" u="sng">
                <a:latin typeface="Calibri"/>
                <a:ea typeface="Calibri"/>
                <a:cs typeface="Calibri"/>
                <a:sym typeface="Calibri"/>
              </a:rPr>
              <a:t>Salesdate_Dim</a:t>
            </a:r>
            <a:r>
              <a:rPr lang="en-US" sz="1400">
                <a:latin typeface="Calibri"/>
                <a:ea typeface="Calibri"/>
                <a:cs typeface="Calibri"/>
                <a:sym typeface="Calibri"/>
              </a:rPr>
              <a:t>: SalesDate_SK, SalesDate, Year, Quarter, Month, Week, Day, FiscalYear, FiscalQuarter, FiscalMonth, FiscalWeek, FiscalDay</a:t>
            </a:r>
            <a:endParaRPr sz="14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lang="en-US" sz="1400" u="sng">
                <a:latin typeface="Calibri"/>
                <a:ea typeface="Calibri"/>
                <a:cs typeface="Calibri"/>
                <a:sym typeface="Calibri"/>
              </a:rPr>
              <a:t>Orderdate_Dim</a:t>
            </a:r>
            <a:r>
              <a:rPr lang="en-US" sz="1400">
                <a:latin typeface="Calibri"/>
                <a:ea typeface="Calibri"/>
                <a:cs typeface="Calibri"/>
                <a:sym typeface="Calibri"/>
              </a:rPr>
              <a:t>: OrderDate_SK, OrderDate, </a:t>
            </a:r>
            <a:r>
              <a:rPr lang="en-US" sz="1400">
                <a:latin typeface="Calibri"/>
                <a:ea typeface="Calibri"/>
                <a:cs typeface="Calibri"/>
                <a:sym typeface="Calibri"/>
              </a:rPr>
              <a:t>Year, Quarter, Month, Week, Day, FiscalYear, FiscalQuarter, FiscalMonth, FiscalWeek, FiscalDay</a:t>
            </a:r>
            <a:endParaRPr sz="14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t/>
            </a:r>
            <a:endParaRPr sz="14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b="1" lang="en-US" sz="1600">
                <a:latin typeface="Calibri"/>
                <a:ea typeface="Calibri"/>
                <a:cs typeface="Calibri"/>
                <a:sym typeface="Calibri"/>
              </a:rPr>
              <a:t>Facts: </a:t>
            </a:r>
            <a:endParaRPr b="1" sz="1600">
              <a:latin typeface="Calibri"/>
              <a:ea typeface="Calibri"/>
              <a:cs typeface="Calibri"/>
              <a:sym typeface="Calibri"/>
            </a:endParaRPr>
          </a:p>
          <a:p>
            <a:pPr indent="0" lvl="0" marL="177800" rtl="0" algn="l">
              <a:lnSpc>
                <a:spcPct val="90000"/>
              </a:lnSpc>
              <a:spcBef>
                <a:spcPts val="0"/>
              </a:spcBef>
              <a:spcAft>
                <a:spcPts val="0"/>
              </a:spcAft>
              <a:buClr>
                <a:schemeClr val="dk1"/>
              </a:buClr>
              <a:buSzPts val="2800"/>
              <a:buNone/>
            </a:pPr>
            <a:r>
              <a:rPr lang="en-US" sz="1400">
                <a:latin typeface="Calibri"/>
                <a:ea typeface="Calibri"/>
                <a:cs typeface="Calibri"/>
                <a:sym typeface="Calibri"/>
              </a:rPr>
              <a:t>InvoiceID, Amt, Qty, Discounted, ShipCost, Sales_By</a:t>
            </a:r>
            <a:endParaRPr sz="14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t>Entity Definitions</a:t>
            </a:r>
            <a:endParaRPr/>
          </a:p>
        </p:txBody>
      </p:sp>
      <p:sp>
        <p:nvSpPr>
          <p:cNvPr id="165" name="Google Shape;165;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1270" lvl="0" marL="0" rtl="0" algn="l">
              <a:lnSpc>
                <a:spcPct val="100000"/>
              </a:lnSpc>
              <a:spcBef>
                <a:spcPts val="0"/>
              </a:spcBef>
              <a:spcAft>
                <a:spcPts val="0"/>
              </a:spcAft>
              <a:buNone/>
            </a:pPr>
            <a:r>
              <a:rPr b="1" lang="en-US" sz="1400" u="sng">
                <a:solidFill>
                  <a:srgbClr val="FFFFFF"/>
                </a:solidFill>
                <a:latin typeface="Calibri"/>
                <a:ea typeface="Calibri"/>
                <a:cs typeface="Calibri"/>
                <a:sym typeface="Calibri"/>
              </a:rPr>
              <a:t>Customer_Dim:</a:t>
            </a:r>
            <a:endParaRPr b="1" sz="1400" u="sng">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Customer dimensions exists in all the three divisions i.e.  TPC-E, TPC-W, PEC. It consists of details of the customer who had a transaction on product.</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b="1" lang="en-US" sz="1400" u="sng">
                <a:solidFill>
                  <a:srgbClr val="FFFFFF"/>
                </a:solidFill>
                <a:latin typeface="Calibri"/>
                <a:ea typeface="Calibri"/>
                <a:cs typeface="Calibri"/>
                <a:sym typeface="Calibri"/>
              </a:rPr>
              <a:t>Product_Dim:</a:t>
            </a:r>
            <a:endParaRPr b="1" sz="1400" u="sng">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It consists of details about the products that are to be sold in Product dimensions.</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b="1" lang="en-US" sz="1400" u="sng">
                <a:solidFill>
                  <a:srgbClr val="FFFFFF"/>
                </a:solidFill>
                <a:latin typeface="Calibri"/>
                <a:ea typeface="Calibri"/>
                <a:cs typeface="Calibri"/>
                <a:sym typeface="Calibri"/>
              </a:rPr>
              <a:t>Junk_Dim:</a:t>
            </a:r>
            <a:endParaRPr b="1" sz="1400" u="sng">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This dimensional table includes the attributes that do not fall into either fact or dimensional tables.</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b="1" lang="en-US" sz="1400" u="sng">
                <a:solidFill>
                  <a:srgbClr val="FFFFFF"/>
                </a:solidFill>
                <a:latin typeface="Calibri"/>
                <a:ea typeface="Calibri"/>
                <a:cs typeface="Calibri"/>
                <a:sym typeface="Calibri"/>
              </a:rPr>
              <a:t>Salesdate_Dim:</a:t>
            </a:r>
            <a:endParaRPr b="1" sz="1400" u="sng">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This dimension represents the sale date of the product by a customer.</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b="1" lang="en-US" sz="1400" u="sng">
                <a:solidFill>
                  <a:srgbClr val="FFFFFF"/>
                </a:solidFill>
                <a:latin typeface="Calibri"/>
                <a:ea typeface="Calibri"/>
                <a:cs typeface="Calibri"/>
                <a:sym typeface="Calibri"/>
              </a:rPr>
              <a:t>Orderdate_Dim</a:t>
            </a:r>
            <a:endParaRPr b="1" sz="1400" u="sng">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This dimension represents the order date of the product by a customer.</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b="1" lang="en-US" sz="1400" u="sng">
                <a:solidFill>
                  <a:srgbClr val="FFFFFF"/>
                </a:solidFill>
                <a:latin typeface="Calibri"/>
                <a:ea typeface="Calibri"/>
                <a:cs typeface="Calibri"/>
                <a:sym typeface="Calibri"/>
              </a:rPr>
              <a:t>Fact</a:t>
            </a:r>
            <a:endParaRPr b="1" sz="1400" u="sng">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It is the fact table for the schema which retrieves the facts of the model</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rPr lang="en-US" sz="1400">
                <a:solidFill>
                  <a:srgbClr val="FFFFFF"/>
                </a:solidFill>
                <a:latin typeface="Calibri"/>
                <a:ea typeface="Calibri"/>
                <a:cs typeface="Calibri"/>
                <a:sym typeface="Calibri"/>
              </a:rPr>
              <a:t>The </a:t>
            </a:r>
            <a:r>
              <a:rPr lang="en-US" sz="1400">
                <a:solidFill>
                  <a:srgbClr val="FFFFFF"/>
                </a:solidFill>
                <a:latin typeface="Calibri"/>
                <a:ea typeface="Calibri"/>
                <a:cs typeface="Calibri"/>
                <a:sym typeface="Calibri"/>
              </a:rPr>
              <a:t>attributes</a:t>
            </a:r>
            <a:r>
              <a:rPr lang="en-US" sz="1400">
                <a:solidFill>
                  <a:srgbClr val="FFFFFF"/>
                </a:solidFill>
                <a:latin typeface="Calibri"/>
                <a:ea typeface="Calibri"/>
                <a:cs typeface="Calibri"/>
                <a:sym typeface="Calibri"/>
              </a:rPr>
              <a:t> data type and description are </a:t>
            </a:r>
            <a:r>
              <a:rPr lang="en-US" sz="1400">
                <a:solidFill>
                  <a:srgbClr val="FFFFFF"/>
                </a:solidFill>
                <a:latin typeface="Calibri"/>
                <a:ea typeface="Calibri"/>
                <a:cs typeface="Calibri"/>
                <a:sym typeface="Calibri"/>
              </a:rPr>
              <a:t>briefly</a:t>
            </a:r>
            <a:r>
              <a:rPr lang="en-US" sz="1400">
                <a:solidFill>
                  <a:srgbClr val="FFFFFF"/>
                </a:solidFill>
                <a:latin typeface="Calibri"/>
                <a:ea typeface="Calibri"/>
                <a:cs typeface="Calibri"/>
                <a:sym typeface="Calibri"/>
              </a:rPr>
              <a:t> explained in the report.</a:t>
            </a:r>
            <a:endParaRPr sz="1400">
              <a:solidFill>
                <a:srgbClr val="FFFFFF"/>
              </a:solidFill>
              <a:latin typeface="Calibri"/>
              <a:ea typeface="Calibri"/>
              <a:cs typeface="Calibri"/>
              <a:sym typeface="Calibri"/>
            </a:endParaRPr>
          </a:p>
          <a:p>
            <a:pPr indent="-1270" lvl="0" marL="0" rtl="0" algn="l">
              <a:lnSpc>
                <a:spcPct val="100000"/>
              </a:lnSpc>
              <a:spcBef>
                <a:spcPts val="0"/>
              </a:spcBef>
              <a:spcAft>
                <a:spcPts val="0"/>
              </a:spcAft>
              <a:buNone/>
            </a:pPr>
            <a:r>
              <a:t/>
            </a:r>
            <a:endParaRPr sz="14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6"/>
          <p:cNvSpPr txBox="1"/>
          <p:nvPr>
            <p:ph type="title"/>
          </p:nvPr>
        </p:nvSpPr>
        <p:spPr>
          <a:xfrm>
            <a:off x="838200" y="365125"/>
            <a:ext cx="10515600" cy="694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t>Physical dimensional model</a:t>
            </a:r>
            <a:endParaRPr/>
          </a:p>
        </p:txBody>
      </p:sp>
      <p:sp>
        <p:nvSpPr>
          <p:cNvPr id="171" name="Google Shape;171;p6"/>
          <p:cNvSpPr txBox="1"/>
          <p:nvPr>
            <p:ph idx="1" type="body"/>
          </p:nvPr>
        </p:nvSpPr>
        <p:spPr>
          <a:xfrm>
            <a:off x="838200" y="1321900"/>
            <a:ext cx="10515600" cy="53748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1000"/>
              </a:spcBef>
              <a:spcAft>
                <a:spcPts val="2100"/>
              </a:spcAft>
              <a:buClr>
                <a:schemeClr val="dk1"/>
              </a:buClr>
              <a:buSzPts val="2800"/>
              <a:buNone/>
            </a:pPr>
            <a:r>
              <a:t/>
            </a:r>
            <a:endParaRPr/>
          </a:p>
        </p:txBody>
      </p:sp>
      <p:pic>
        <p:nvPicPr>
          <p:cNvPr id="172" name="Google Shape;172;p6"/>
          <p:cNvPicPr preferRelativeResize="0"/>
          <p:nvPr/>
        </p:nvPicPr>
        <p:blipFill>
          <a:blip r:embed="rId3">
            <a:alphaModFix/>
          </a:blip>
          <a:stretch>
            <a:fillRect/>
          </a:stretch>
        </p:blipFill>
        <p:spPr>
          <a:xfrm>
            <a:off x="1103400" y="1518550"/>
            <a:ext cx="7603600" cy="5112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add43b4ba0_2_1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400"/>
              <a:t>Physical dimensional model</a:t>
            </a:r>
            <a:endParaRPr/>
          </a:p>
        </p:txBody>
      </p:sp>
      <p:sp>
        <p:nvSpPr>
          <p:cNvPr id="178" name="Google Shape;178;gadd43b4ba0_2_14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In this model, we have five dimensions such as Product, Junk, Customer, Order date, Sales date.</a:t>
            </a:r>
            <a:endParaRPr/>
          </a:p>
          <a:p>
            <a:pPr indent="-228600" lvl="0" marL="228600" rtl="0" algn="l">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Sales Fact is a Fact table.</a:t>
            </a:r>
            <a:endParaRPr/>
          </a:p>
          <a:p>
            <a:pPr indent="-228600" lvl="0" marL="228600" rtl="0" algn="l">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In this Fact table, we calculate Quantity, Unit cost, Discount etc.</a:t>
            </a:r>
            <a:endParaRPr/>
          </a:p>
          <a:p>
            <a:pPr indent="-228600" lvl="0" marL="228600" rtl="0" algn="l">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Invoice ID is a degenerate dimension.</a:t>
            </a:r>
            <a:endParaRPr/>
          </a:p>
          <a:p>
            <a:pPr indent="-228600" lvl="0" marL="228600" rtl="0" algn="l">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The grain i.e., the lowest level of detail is a single sale across all divisions name as PEC, TPC-E, TPC-W over year, quarter, month, week and date.  </a:t>
            </a:r>
            <a:endParaRPr/>
          </a:p>
          <a:p>
            <a:pPr indent="-228600" lvl="0" marL="228600" rtl="0" algn="l">
              <a:lnSpc>
                <a:spcPct val="90000"/>
              </a:lnSpc>
              <a:spcBef>
                <a:spcPts val="1000"/>
              </a:spcBef>
              <a:spcAft>
                <a:spcPts val="0"/>
              </a:spcAft>
              <a:buClr>
                <a:schemeClr val="dk1"/>
              </a:buClr>
              <a:buSzPts val="1800"/>
              <a:buChar char="●"/>
            </a:pPr>
            <a:r>
              <a:rPr lang="en-US" sz="1800">
                <a:latin typeface="Times New Roman"/>
                <a:ea typeface="Times New Roman"/>
                <a:cs typeface="Times New Roman"/>
                <a:sym typeface="Times New Roman"/>
              </a:rPr>
              <a:t>Customer_SK, Product_SK, Junk_SK, SalesDate_SK, OrderDate_SK are the surrogate keys in the Customer, Product, Junk, SalesDate and OrderDate dimension tables respectively.</a:t>
            </a:r>
            <a:endParaRPr/>
          </a:p>
          <a:p>
            <a:pPr indent="0" lvl="0" marL="0" marR="0" rtl="0" algn="l">
              <a:lnSpc>
                <a:spcPct val="90000"/>
              </a:lnSpc>
              <a:spcBef>
                <a:spcPts val="0"/>
              </a:spcBef>
              <a:spcAft>
                <a:spcPts val="0"/>
              </a:spcAft>
              <a:buClr>
                <a:schemeClr val="dk1"/>
              </a:buClr>
              <a:buSzPts val="1800"/>
              <a:buNone/>
            </a:pPr>
            <a:r>
              <a:rPr lang="en-US" sz="1800">
                <a:latin typeface="Times New Roman"/>
                <a:ea typeface="Times New Roman"/>
                <a:cs typeface="Times New Roman"/>
                <a:sym typeface="Times New Roman"/>
              </a:rPr>
              <a:t>    </a:t>
            </a:r>
            <a:endParaRPr/>
          </a:p>
          <a:p>
            <a:pPr indent="-228600" lvl="0" marL="228600" rtl="0" algn="l">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Customer_type table has been denormalized to have one-dimension table for Customer across all attributes. </a:t>
            </a:r>
            <a:endParaRPr/>
          </a:p>
          <a:p>
            <a:pPr indent="0" lvl="0" marL="0" rtl="0" algn="l">
              <a:lnSpc>
                <a:spcPct val="90000"/>
              </a:lnSpc>
              <a:spcBef>
                <a:spcPts val="0"/>
              </a:spcBef>
              <a:spcAft>
                <a:spcPts val="0"/>
              </a:spcAft>
              <a:buClr>
                <a:schemeClr val="dk1"/>
              </a:buClr>
              <a:buSzPts val="1800"/>
              <a:buNone/>
            </a:pPr>
            <a:r>
              <a:t/>
            </a:r>
            <a:endParaRPr sz="1800">
              <a:latin typeface="Times New Roman"/>
              <a:ea typeface="Times New Roman"/>
              <a:cs typeface="Times New Roman"/>
              <a:sym typeface="Times New Roman"/>
            </a:endParaRPr>
          </a:p>
          <a:p>
            <a:pPr indent="-228600" lvl="0" marL="228600" rtl="0" algn="l">
              <a:lnSpc>
                <a:spcPct val="90000"/>
              </a:lnSpc>
              <a:spcBef>
                <a:spcPts val="0"/>
              </a:spcBef>
              <a:spcAft>
                <a:spcPts val="0"/>
              </a:spcAft>
              <a:buClr>
                <a:schemeClr val="dk1"/>
              </a:buClr>
              <a:buSzPts val="1800"/>
              <a:buChar char="●"/>
            </a:pPr>
            <a:r>
              <a:rPr lang="en-US" sz="1800">
                <a:latin typeface="Times New Roman"/>
                <a:ea typeface="Times New Roman"/>
                <a:cs typeface="Times New Roman"/>
                <a:sym typeface="Times New Roman"/>
              </a:rPr>
              <a:t>Product_type and Business Unit tables have been denormalized to have one-dimension table for Product across all attributes</a:t>
            </a:r>
            <a:endParaRPr/>
          </a:p>
          <a:p>
            <a:pPr indent="-50800" lvl="0" marL="228600" rtl="0" algn="l">
              <a:lnSpc>
                <a:spcPct val="90000"/>
              </a:lnSpc>
              <a:spcBef>
                <a:spcPts val="1000"/>
              </a:spcBef>
              <a:spcAft>
                <a:spcPts val="210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t>Data-Staging Extract Report</a:t>
            </a:r>
            <a:endParaRPr/>
          </a:p>
        </p:txBody>
      </p:sp>
      <p:sp>
        <p:nvSpPr>
          <p:cNvPr id="184" name="Google Shape;184;p7"/>
          <p:cNvSpPr txBox="1"/>
          <p:nvPr>
            <p:ph idx="1" type="body"/>
          </p:nvPr>
        </p:nvSpPr>
        <p:spPr>
          <a:xfrm>
            <a:off x="838200" y="1825625"/>
            <a:ext cx="9769800" cy="4351500"/>
          </a:xfrm>
          <a:prstGeom prst="rect">
            <a:avLst/>
          </a:prstGeom>
          <a:noFill/>
          <a:ln>
            <a:noFill/>
          </a:ln>
        </p:spPr>
        <p:txBody>
          <a:bodyPr anchorCtr="0" anchor="t" bIns="45700" lIns="91425" spcFirstLastPara="1" rIns="91425" wrap="square" tIns="45700">
            <a:normAutofit/>
          </a:bodyPr>
          <a:lstStyle/>
          <a:p>
            <a:pPr indent="-215900" lvl="0" marL="228600" rtl="0" algn="l">
              <a:lnSpc>
                <a:spcPct val="90000"/>
              </a:lnSpc>
              <a:spcBef>
                <a:spcPts val="0"/>
              </a:spcBef>
              <a:spcAft>
                <a:spcPts val="0"/>
              </a:spcAft>
              <a:buClr>
                <a:srgbClr val="FFFFFF"/>
              </a:buClr>
              <a:buSzPts val="1600"/>
              <a:buFont typeface="Calibri"/>
              <a:buChar char="●"/>
            </a:pPr>
            <a:r>
              <a:rPr lang="en-US" sz="1600">
                <a:solidFill>
                  <a:srgbClr val="FFFFFF"/>
                </a:solidFill>
                <a:latin typeface="Calibri"/>
                <a:ea typeface="Calibri"/>
                <a:cs typeface="Calibri"/>
                <a:sym typeface="Calibri"/>
              </a:rPr>
              <a:t>In the ETL process, we extracted the source data from various files which were mainly in the .csv format of divisions TPC_E, TPC-W, and PEC..</a:t>
            </a:r>
            <a:endParaRPr sz="1600">
              <a:solidFill>
                <a:srgbClr val="FFFFFF"/>
              </a:solidFill>
              <a:latin typeface="Calibri"/>
              <a:ea typeface="Calibri"/>
              <a:cs typeface="Calibri"/>
              <a:sym typeface="Calibri"/>
            </a:endParaRPr>
          </a:p>
          <a:p>
            <a:pPr indent="-215900" lvl="0" marL="228600" rtl="0" algn="l">
              <a:lnSpc>
                <a:spcPct val="90000"/>
              </a:lnSpc>
              <a:spcBef>
                <a:spcPts val="1000"/>
              </a:spcBef>
              <a:spcAft>
                <a:spcPts val="0"/>
              </a:spcAft>
              <a:buClr>
                <a:srgbClr val="FFFFFF"/>
              </a:buClr>
              <a:buSzPts val="1600"/>
              <a:buChar char="●"/>
            </a:pPr>
            <a:r>
              <a:rPr lang="en-US" sz="1600">
                <a:solidFill>
                  <a:srgbClr val="FFFFFF"/>
                </a:solidFill>
                <a:latin typeface="Calibri"/>
                <a:ea typeface="Calibri"/>
                <a:cs typeface="Calibri"/>
                <a:sym typeface="Calibri"/>
              </a:rPr>
              <a:t>For Customer dimension, extracted source data from customer.csv, customer_type.csv, TPCWcustomer.csv, TPCWcustomer_type.csv, PECcustomer.csv, PECcustomer_type.csv.</a:t>
            </a:r>
            <a:endParaRPr sz="1600">
              <a:solidFill>
                <a:srgbClr val="FFFFFF"/>
              </a:solidFill>
              <a:latin typeface="Calibri"/>
              <a:ea typeface="Calibri"/>
              <a:cs typeface="Calibri"/>
              <a:sym typeface="Calibri"/>
            </a:endParaRPr>
          </a:p>
          <a:p>
            <a:pPr indent="-215900" lvl="0" marL="228600" rtl="0" algn="l">
              <a:lnSpc>
                <a:spcPct val="90000"/>
              </a:lnSpc>
              <a:spcBef>
                <a:spcPts val="1000"/>
              </a:spcBef>
              <a:spcAft>
                <a:spcPts val="0"/>
              </a:spcAft>
              <a:buClr>
                <a:srgbClr val="FFFFFF"/>
              </a:buClr>
              <a:buSzPts val="1600"/>
              <a:buFont typeface="Calibri"/>
              <a:buChar char="●"/>
            </a:pPr>
            <a:r>
              <a:rPr lang="en-US" sz="1600">
                <a:solidFill>
                  <a:srgbClr val="FFFFFF"/>
                </a:solidFill>
                <a:latin typeface="Calibri"/>
                <a:ea typeface="Calibri"/>
                <a:cs typeface="Calibri"/>
                <a:sym typeface="Calibri"/>
              </a:rPr>
              <a:t>For Junk dimension, extracted source data from PECinvoice.csv.</a:t>
            </a:r>
            <a:endParaRPr sz="1600">
              <a:solidFill>
                <a:srgbClr val="FFFFFF"/>
              </a:solidFill>
              <a:latin typeface="Calibri"/>
              <a:ea typeface="Calibri"/>
              <a:cs typeface="Calibri"/>
              <a:sym typeface="Calibri"/>
            </a:endParaRPr>
          </a:p>
          <a:p>
            <a:pPr indent="-215900" lvl="0" marL="228600" rtl="0" algn="l">
              <a:lnSpc>
                <a:spcPct val="90000"/>
              </a:lnSpc>
              <a:spcBef>
                <a:spcPts val="1000"/>
              </a:spcBef>
              <a:spcAft>
                <a:spcPts val="0"/>
              </a:spcAft>
              <a:buClr>
                <a:srgbClr val="FFFFFF"/>
              </a:buClr>
              <a:buSzPts val="1600"/>
              <a:buFont typeface="Calibri"/>
              <a:buChar char="●"/>
            </a:pPr>
            <a:r>
              <a:rPr lang="en-US" sz="1600">
                <a:solidFill>
                  <a:srgbClr val="FFFFFF"/>
                </a:solidFill>
                <a:latin typeface="Calibri"/>
                <a:ea typeface="Calibri"/>
                <a:cs typeface="Calibri"/>
                <a:sym typeface="Calibri"/>
              </a:rPr>
              <a:t>For Product dimension, extracted source data from product.csv, prod_type.csv, business_unit.csv, supplier.csv.</a:t>
            </a:r>
            <a:endParaRPr sz="1600">
              <a:solidFill>
                <a:srgbClr val="FFFFFF"/>
              </a:solidFill>
              <a:latin typeface="Calibri"/>
              <a:ea typeface="Calibri"/>
              <a:cs typeface="Calibri"/>
              <a:sym typeface="Calibri"/>
            </a:endParaRPr>
          </a:p>
          <a:p>
            <a:pPr indent="-215900" lvl="0" marL="228600" rtl="0" algn="l">
              <a:lnSpc>
                <a:spcPct val="90000"/>
              </a:lnSpc>
              <a:spcBef>
                <a:spcPts val="1000"/>
              </a:spcBef>
              <a:spcAft>
                <a:spcPts val="0"/>
              </a:spcAft>
              <a:buClr>
                <a:srgbClr val="FFFFFF"/>
              </a:buClr>
              <a:buSzPts val="1600"/>
              <a:buFont typeface="Calibri"/>
              <a:buChar char="●"/>
            </a:pPr>
            <a:r>
              <a:rPr lang="en-US" sz="1600">
                <a:solidFill>
                  <a:srgbClr val="FFFFFF"/>
                </a:solidFill>
                <a:latin typeface="Calibri"/>
                <a:ea typeface="Calibri"/>
                <a:cs typeface="Calibri"/>
                <a:sym typeface="Calibri"/>
              </a:rPr>
              <a:t>For SalesDate dimension, the attribute salesdate was extracted from the invoice of all the divisions.</a:t>
            </a:r>
            <a:endParaRPr sz="1600">
              <a:solidFill>
                <a:srgbClr val="FFFFFF"/>
              </a:solidFill>
              <a:latin typeface="Calibri"/>
              <a:ea typeface="Calibri"/>
              <a:cs typeface="Calibri"/>
              <a:sym typeface="Calibri"/>
            </a:endParaRPr>
          </a:p>
          <a:p>
            <a:pPr indent="-215900" lvl="0" marL="228600" rtl="0" algn="l">
              <a:spcBef>
                <a:spcPts val="1000"/>
              </a:spcBef>
              <a:spcAft>
                <a:spcPts val="0"/>
              </a:spcAft>
              <a:buClr>
                <a:srgbClr val="FFFFFF"/>
              </a:buClr>
              <a:buSzPts val="1600"/>
              <a:buFont typeface="Calibri"/>
              <a:buChar char="●"/>
            </a:pPr>
            <a:r>
              <a:rPr lang="en-US" sz="1600">
                <a:solidFill>
                  <a:srgbClr val="FFFFFF"/>
                </a:solidFill>
                <a:latin typeface="Calibri"/>
                <a:ea typeface="Calibri"/>
                <a:cs typeface="Calibri"/>
                <a:sym typeface="Calibri"/>
              </a:rPr>
              <a:t>For OrderDate dimension, the attribute orderdate was extracted from the invoice of all the divisions.</a:t>
            </a:r>
            <a:endParaRPr sz="1600">
              <a:solidFill>
                <a:srgbClr val="FFFFFF"/>
              </a:solidFill>
              <a:latin typeface="Calibri"/>
              <a:ea typeface="Calibri"/>
              <a:cs typeface="Calibri"/>
              <a:sym typeface="Calibri"/>
            </a:endParaRPr>
          </a:p>
          <a:p>
            <a:pPr indent="0" lvl="0" marL="177800" rtl="0" algn="l">
              <a:lnSpc>
                <a:spcPct val="90000"/>
              </a:lnSpc>
              <a:spcBef>
                <a:spcPts val="1000"/>
              </a:spcBef>
              <a:spcAft>
                <a:spcPts val="2100"/>
              </a:spcAft>
              <a:buClr>
                <a:schemeClr val="dk1"/>
              </a:buClr>
              <a:buSzPts val="2800"/>
              <a:buNone/>
            </a:pPr>
            <a:r>
              <a:t/>
            </a:r>
            <a:endParaRPr sz="1600">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add43b4ba0_1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400">
                <a:solidFill>
                  <a:srgbClr val="FFFFFF"/>
                </a:solidFill>
                <a:latin typeface="Arial"/>
                <a:ea typeface="Arial"/>
                <a:cs typeface="Arial"/>
                <a:sym typeface="Arial"/>
              </a:rPr>
              <a:t>Source-to-Target Mapping Dictionary</a:t>
            </a:r>
            <a:endParaRPr>
              <a:solidFill>
                <a:srgbClr val="FFFFFF"/>
              </a:solidFill>
            </a:endParaRPr>
          </a:p>
        </p:txBody>
      </p:sp>
      <p:sp>
        <p:nvSpPr>
          <p:cNvPr id="190" name="Google Shape;190;gadd43b4ba0_1_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FFFFFF"/>
                </a:solidFill>
                <a:latin typeface="Arial"/>
                <a:ea typeface="Arial"/>
                <a:cs typeface="Arial"/>
                <a:sym typeface="Arial"/>
              </a:rPr>
              <a:t>•</a:t>
            </a:r>
            <a:r>
              <a:rPr lang="en-US" sz="1800">
                <a:solidFill>
                  <a:srgbClr val="FFFFFF"/>
                </a:solidFill>
                <a:latin typeface="Calibri"/>
                <a:ea typeface="Calibri"/>
                <a:cs typeface="Calibri"/>
                <a:sym typeface="Calibri"/>
              </a:rPr>
              <a:t>In ETL process, during source to target mappings, we performed various data transformation activities by mainly using Pentaho tool.</a:t>
            </a:r>
            <a:endParaRPr sz="1800">
              <a:solidFill>
                <a:srgbClr val="FFFFFF"/>
              </a:solidFill>
              <a:latin typeface="Calibri"/>
              <a:ea typeface="Calibri"/>
              <a:cs typeface="Calibri"/>
              <a:sym typeface="Calibri"/>
            </a:endParaRPr>
          </a:p>
          <a:p>
            <a:pPr indent="0" lvl="0" marL="0" rtl="0" algn="l">
              <a:spcBef>
                <a:spcPts val="1000"/>
              </a:spcBef>
              <a:spcAft>
                <a:spcPts val="0"/>
              </a:spcAft>
              <a:buNone/>
            </a:pPr>
            <a:r>
              <a:rPr lang="en-US" sz="1800">
                <a:solidFill>
                  <a:srgbClr val="FFFFFF"/>
                </a:solidFill>
                <a:latin typeface="Arial"/>
                <a:ea typeface="Arial"/>
                <a:cs typeface="Arial"/>
                <a:sym typeface="Arial"/>
              </a:rPr>
              <a:t>•</a:t>
            </a:r>
            <a:r>
              <a:rPr lang="en-US" sz="1800">
                <a:solidFill>
                  <a:srgbClr val="FFFFFF"/>
                </a:solidFill>
                <a:latin typeface="Calibri"/>
                <a:ea typeface="Calibri"/>
                <a:cs typeface="Calibri"/>
                <a:sym typeface="Calibri"/>
              </a:rPr>
              <a:t>In OrderDate dimension table, orderDate column is extracted from </a:t>
            </a:r>
            <a:r>
              <a:rPr lang="en-US" sz="1800">
                <a:solidFill>
                  <a:srgbClr val="FFFFFF"/>
                </a:solidFill>
                <a:latin typeface="Arial"/>
                <a:ea typeface="Arial"/>
                <a:cs typeface="Arial"/>
                <a:sym typeface="Arial"/>
              </a:rPr>
              <a:t>PECinvoice.csv file. By using calculator option in Pentaho, extracted year, quarter, month, week, day from </a:t>
            </a:r>
            <a:r>
              <a:rPr lang="en-US" sz="1800">
                <a:solidFill>
                  <a:srgbClr val="FFFFFF"/>
                </a:solidFill>
                <a:latin typeface="Calibri"/>
                <a:ea typeface="Calibri"/>
                <a:cs typeface="Calibri"/>
                <a:sym typeface="Calibri"/>
              </a:rPr>
              <a:t>orderDate.</a:t>
            </a:r>
            <a:endParaRPr sz="1800">
              <a:solidFill>
                <a:srgbClr val="FFFFFF"/>
              </a:solidFill>
              <a:latin typeface="Calibri"/>
              <a:ea typeface="Calibri"/>
              <a:cs typeface="Calibri"/>
              <a:sym typeface="Calibri"/>
            </a:endParaRPr>
          </a:p>
          <a:p>
            <a:pPr indent="0" lvl="0" marL="0" rtl="0" algn="l">
              <a:spcBef>
                <a:spcPts val="1000"/>
              </a:spcBef>
              <a:spcAft>
                <a:spcPts val="0"/>
              </a:spcAft>
              <a:buNone/>
            </a:pPr>
            <a:r>
              <a:rPr lang="en-US" sz="1800">
                <a:solidFill>
                  <a:srgbClr val="FFFFFF"/>
                </a:solidFill>
                <a:latin typeface="Arial"/>
                <a:ea typeface="Arial"/>
                <a:cs typeface="Arial"/>
                <a:sym typeface="Arial"/>
              </a:rPr>
              <a:t>•</a:t>
            </a:r>
            <a:r>
              <a:rPr lang="en-US" sz="1800">
                <a:solidFill>
                  <a:srgbClr val="FFFFFF"/>
                </a:solidFill>
                <a:latin typeface="Calibri"/>
                <a:ea typeface="Calibri"/>
                <a:cs typeface="Calibri"/>
                <a:sym typeface="Calibri"/>
              </a:rPr>
              <a:t>For OrderDate dimension table, by using </a:t>
            </a:r>
            <a:r>
              <a:rPr lang="en-US" sz="1800">
                <a:solidFill>
                  <a:srgbClr val="FFFFFF"/>
                </a:solidFill>
                <a:latin typeface="Arial"/>
                <a:ea typeface="Arial"/>
                <a:cs typeface="Arial"/>
                <a:sym typeface="Arial"/>
              </a:rPr>
              <a:t>modified JavaScript option in PENTAHO, Calculated the FiscalYear, FiscalQuarter, FiscalMonth, FiscalWeek.</a:t>
            </a:r>
            <a:endParaRPr sz="1800">
              <a:solidFill>
                <a:srgbClr val="FFFFFF"/>
              </a:solidFill>
              <a:latin typeface="Arial"/>
              <a:ea typeface="Arial"/>
              <a:cs typeface="Arial"/>
              <a:sym typeface="Arial"/>
            </a:endParaRPr>
          </a:p>
          <a:p>
            <a:pPr indent="0" lvl="0" marL="0" rtl="0" algn="l">
              <a:spcBef>
                <a:spcPts val="1000"/>
              </a:spcBef>
              <a:spcAft>
                <a:spcPts val="0"/>
              </a:spcAft>
              <a:buNone/>
            </a:pPr>
            <a:r>
              <a:rPr lang="en-US" sz="1800">
                <a:solidFill>
                  <a:srgbClr val="FFFFFF"/>
                </a:solidFill>
                <a:latin typeface="Arial"/>
                <a:ea typeface="Arial"/>
                <a:cs typeface="Arial"/>
                <a:sym typeface="Arial"/>
              </a:rPr>
              <a:t>•Performed similar operations in case SalesDate dimension table.</a:t>
            </a:r>
            <a:endParaRPr sz="1800">
              <a:solidFill>
                <a:srgbClr val="FFFFFF"/>
              </a:solidFill>
              <a:latin typeface="Arial"/>
              <a:ea typeface="Arial"/>
              <a:cs typeface="Arial"/>
              <a:sym typeface="Arial"/>
            </a:endParaRPr>
          </a:p>
          <a:p>
            <a:pPr indent="0" lvl="0" marL="0" rtl="0" algn="l">
              <a:spcBef>
                <a:spcPts val="1000"/>
              </a:spcBef>
              <a:spcAft>
                <a:spcPts val="0"/>
              </a:spcAft>
              <a:buNone/>
            </a:pPr>
            <a:r>
              <a:rPr lang="en-US" sz="1800">
                <a:solidFill>
                  <a:srgbClr val="FFFFFF"/>
                </a:solidFill>
                <a:latin typeface="Arial"/>
                <a:ea typeface="Arial"/>
                <a:cs typeface="Arial"/>
                <a:sym typeface="Arial"/>
              </a:rPr>
              <a:t>•In sales_fact table, by using Pentaho removed Null values.</a:t>
            </a:r>
            <a:endParaRPr sz="1800">
              <a:solidFill>
                <a:srgbClr val="000000"/>
              </a:solidFill>
              <a:latin typeface="Arial"/>
              <a:ea typeface="Arial"/>
              <a:cs typeface="Arial"/>
              <a:sym typeface="Arial"/>
            </a:endParaRPr>
          </a:p>
          <a:p>
            <a:pPr indent="0" lvl="0" marL="0" rtl="0" algn="l">
              <a:spcBef>
                <a:spcPts val="1000"/>
              </a:spcBef>
              <a:spcAft>
                <a:spcPts val="21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2020-11-29T20:11:31Z</dcterms:created>
  <dc:creator>Kunal Joshi (RIT Student)</dc:creator>
</cp:coreProperties>
</file>